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handoutMasterIdLst>
    <p:handoutMasterId r:id="rId10"/>
  </p:handoutMasterIdLst>
  <p:sldIdLst>
    <p:sldId id="256" r:id="rId2"/>
    <p:sldId id="260" r:id="rId3"/>
    <p:sldId id="285" r:id="rId4"/>
    <p:sldId id="286" r:id="rId5"/>
    <p:sldId id="287" r:id="rId6"/>
    <p:sldId id="288" r:id="rId7"/>
    <p:sldId id="289" r:id="rId8"/>
    <p:sldId id="39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03E3835D-966E-4FD9-B3C3-E7513B3E69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DF377B19-124A-4CEE-88A1-7FE042026DF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xmlns="" id="{218DD4CE-A0CB-4D1F-9497-11B0585B319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xmlns="" id="{D0BFCDEB-8338-420D-A46B-F0B8E85635B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72D7B5-09DE-4613-BFDB-AD472DF7479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056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0829B6-A647-405D-9DA1-A81CE57B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20949D-2F7F-4967-A1D8-4CD81A56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E09E4D-D75D-46A6-A7E3-62305AA9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6E738-85D1-4762-B65B-3999267BD13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87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539750"/>
            <a:ext cx="7654925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C673DCD4-A8CA-4714-979A-81DF343D6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564419E3-40DF-490B-91CE-AB32752DD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ECC57F4D-D206-4440-9AF2-3AD151648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F1CC3-CB85-40EF-AB2A-07F8D7B382C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1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70829B6-A647-405D-9DA1-A81CE57B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E20949D-2F7F-4967-A1D8-4CD81A56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6E09E4D-D75D-46A6-A7E3-62305AA9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2051-6B09-4523-BDB0-EDCCFAC9D6E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87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>
            <a:extLst>
              <a:ext uri="{FF2B5EF4-FFF2-40B4-BE49-F238E27FC236}">
                <a16:creationId xmlns:a16="http://schemas.microsoft.com/office/drawing/2014/main" xmlns="" id="{D10D1590-4AF9-43D6-9FD9-C53AF253485E}"/>
              </a:ext>
            </a:extLst>
          </p:cNvPr>
          <p:cNvSpPr txBox="1"/>
          <p:nvPr/>
        </p:nvSpPr>
        <p:spPr>
          <a:xfrm>
            <a:off x="627063" y="873125"/>
            <a:ext cx="457200" cy="585788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xmlns="" id="{5DF2490A-58D5-4269-BB02-A77A237C5D1C}"/>
              </a:ext>
            </a:extLst>
          </p:cNvPr>
          <p:cNvSpPr txBox="1"/>
          <p:nvPr/>
        </p:nvSpPr>
        <p:spPr>
          <a:xfrm>
            <a:off x="7827963" y="29337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xmlns="" id="{AACEC716-D577-4772-89DC-8720FF005B2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xmlns="" id="{0C873FCC-8FE2-49A5-8B46-319FF5F69C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FD06E5B9-CB51-4493-8A2A-0BD1C0C359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B0C2612-FD19-4268-9558-DB44B04BAD6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379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70829B6-A647-405D-9DA1-A81CE57B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E20949D-2F7F-4967-A1D8-4CD81A56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6E09E4D-D75D-46A6-A7E3-62305AA9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EC3FB-9469-40A5-9B9E-240C3C4F81E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690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xmlns="" id="{E70829B6-A647-405D-9DA1-A81CE57BCD6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3E20949D-2F7F-4967-A1D8-4CD81A56935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06E09E4D-D75D-46A6-A7E3-62305AA9DAB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3ED9541F-612B-4886-A7FA-0B739843B90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6192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3" y="1825625"/>
            <a:ext cx="2528887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63" y="1825625"/>
            <a:ext cx="2528887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75" y="1825625"/>
            <a:ext cx="2528888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xmlns="" id="{E0DB0560-5B97-4CFB-A267-FCD904D04E3D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xmlns="" id="{81025481-5CE7-4000-B3E3-421FE6AD4BD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xmlns="" id="{307F69FD-2382-4A98-A1DA-21193B85F271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EA8E34BF-157B-489C-A6AA-4E067E9EBF1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440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0829B6-A647-405D-9DA1-A81CE57B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20949D-2F7F-4967-A1D8-4CD81A56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E09E4D-D75D-46A6-A7E3-62305AA9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D6F04-01B6-4D53-8CFB-83D19E9C5AE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326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0829B6-A647-405D-9DA1-A81CE57B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20949D-2F7F-4967-A1D8-4CD81A56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E09E4D-D75D-46A6-A7E3-62305AA9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B688E-8113-44D6-85B5-38E024C447C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18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0829B6-A647-405D-9DA1-A81CE57B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20949D-2F7F-4967-A1D8-4CD81A56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E09E4D-D75D-46A6-A7E3-62305AA9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420FE-C23E-4D24-8016-4E0314FDA7B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069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0829B6-A647-405D-9DA1-A81CE57B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20949D-2F7F-4967-A1D8-4CD81A56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E09E4D-D75D-46A6-A7E3-62305AA9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1B25-0E3A-45B8-B921-64968A50DB9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59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70829B6-A647-405D-9DA1-A81CE57B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E20949D-2F7F-4967-A1D8-4CD81A56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6E09E4D-D75D-46A6-A7E3-62305AA9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DC6EE-F176-4C2D-81BD-8B2A4C66744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164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70063"/>
            <a:ext cx="37861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488" y="1770063"/>
            <a:ext cx="3787775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xmlns="" id="{70D801CF-3B27-49EE-AD9E-6594FFA5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xmlns="" id="{32BAFF05-C5B3-4931-9A78-1F49621A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xmlns="" id="{9041B29A-D6B6-4EE9-9C03-0C506EED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2824A-9D74-4288-B1AB-3781CB45DC0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78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E70829B6-A647-405D-9DA1-A81CE57B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3E20949D-2F7F-4967-A1D8-4CD81A56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6E09E4D-D75D-46A6-A7E3-62305AA9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12BC5-F32E-4E96-8467-9EA55D39704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55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E70829B6-A647-405D-9DA1-A81CE57B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E20949D-2F7F-4967-A1D8-4CD81A56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06E09E4D-D75D-46A6-A7E3-62305AA9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38E9D-9E1B-4148-9B42-A2C7EA86F6C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3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/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70829B6-A647-405D-9DA1-A81CE57B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E20949D-2F7F-4967-A1D8-4CD81A56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6E09E4D-D75D-46A6-A7E3-62305AA9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47704-AF58-4E79-988B-BC6A14DC192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66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50" y="609600"/>
            <a:ext cx="3427413" cy="520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A17D9C61-26E9-4017-8738-D58F129D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1EF7B1FD-B383-4F9C-BB13-7A56E5FB3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C1ECC3B4-C150-40DE-9F7C-425E120B7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B1348-EB20-48F6-B6B1-3AB080D6F86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052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16A2E5C-16E4-491B-A73E-F2C8227D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64463" cy="969963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143447-9732-494B-9164-566876814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731963"/>
            <a:ext cx="7764463" cy="4059237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0829B6-A647-405D-9DA1-A81CE57BC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20949D-2F7F-4967-A1D8-4CD81A569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E09E4D-D75D-46A6-A7E3-62305AA9D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5113" y="5883275"/>
            <a:ext cx="5651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2F2F2"/>
                </a:solidFill>
                <a:effectLst>
                  <a:outerShdw blurRad="38100" dist="38100" dir="2700000" algn="tl">
                    <a:srgbClr val="212123"/>
                  </a:outerShdw>
                </a:effectLst>
              </a:defRPr>
            </a:lvl1pPr>
          </a:lstStyle>
          <a:p>
            <a:fld id="{793A3445-D2A7-402E-B0E4-27D1973BA9BD}" type="slidenum">
              <a:rPr lang="nl-NL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95" r:id="rId5"/>
    <p:sldLayoutId id="2147483987" r:id="rId6"/>
    <p:sldLayoutId id="2147483988" r:id="rId7"/>
    <p:sldLayoutId id="2147483989" r:id="rId8"/>
    <p:sldLayoutId id="2147483996" r:id="rId9"/>
    <p:sldLayoutId id="2147483997" r:id="rId10"/>
    <p:sldLayoutId id="2147483990" r:id="rId11"/>
    <p:sldLayoutId id="2147483998" r:id="rId12"/>
    <p:sldLayoutId id="2147483991" r:id="rId13"/>
    <p:sldLayoutId id="2147483992" r:id="rId14"/>
    <p:sldLayoutId id="2147483999" r:id="rId15"/>
    <p:sldLayoutId id="2147483993" r:id="rId16"/>
    <p:sldLayoutId id="2147483994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Trebuchet MS" panose="020B0603020202020204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panose="02040603050505030304" pitchFamily="18" charset="0"/>
          <a:ea typeface="Trebuchet MS" panose="020B0603020202020204" pitchFamily="34" charset="0"/>
          <a:cs typeface="Trebuchet MS" panose="020B0603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panose="02040603050505030304" pitchFamily="18" charset="0"/>
          <a:ea typeface="Trebuchet MS" panose="020B0603020202020204" pitchFamily="34" charset="0"/>
          <a:cs typeface="Trebuchet MS" panose="020B0603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panose="02040603050505030304" pitchFamily="18" charset="0"/>
          <a:ea typeface="Trebuchet MS" panose="020B0603020202020204" pitchFamily="34" charset="0"/>
          <a:cs typeface="Trebuchet MS" panose="020B0603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panose="02040603050505030304" pitchFamily="18" charset="0"/>
          <a:ea typeface="Trebuchet MS" panose="020B0603020202020204" pitchFamily="34" charset="0"/>
          <a:cs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pitchFamily="18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19138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pitchFamily="18" charset="2"/>
        <a:buChar char=""/>
        <a:defRPr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5525" indent="-215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pitchFamily="18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5888" indent="-215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pitchFamily="18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3225" indent="-215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pitchFamily="18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2A19D427-67E4-4ED8-95C2-2491B8ED1D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</a:rPr>
              <a:t/>
            </a:r>
            <a:br>
              <a:rPr lang="en-US" sz="4000" dirty="0">
                <a:ea typeface="+mj-ea"/>
              </a:rPr>
            </a:br>
            <a:r>
              <a:rPr lang="en-US" sz="4000" dirty="0">
                <a:ea typeface="+mj-ea"/>
              </a:rPr>
              <a:t>De </a:t>
            </a:r>
            <a:r>
              <a:rPr lang="en-US" sz="4000" dirty="0" err="1">
                <a:ea typeface="+mj-ea"/>
              </a:rPr>
              <a:t>Duitse</a:t>
            </a:r>
            <a:r>
              <a:rPr lang="en-US" sz="4000" dirty="0">
                <a:ea typeface="+mj-ea"/>
              </a:rPr>
              <a:t> </a:t>
            </a:r>
            <a:r>
              <a:rPr lang="en-US" sz="4000" dirty="0" err="1">
                <a:ea typeface="+mj-ea"/>
              </a:rPr>
              <a:t>bezetting</a:t>
            </a:r>
            <a:r>
              <a:rPr lang="en-US" sz="4000" dirty="0">
                <a:ea typeface="+mj-ea"/>
              </a:rPr>
              <a:t> van Nederland</a:t>
            </a:r>
            <a:endParaRPr lang="nl-NL" sz="4000" dirty="0">
              <a:ea typeface="+mj-ea"/>
            </a:endParaRPr>
          </a:p>
        </p:txBody>
      </p:sp>
      <p:pic>
        <p:nvPicPr>
          <p:cNvPr id="8195" name="Afbeelding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8075" y="4187825"/>
            <a:ext cx="425767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02A294E5-4D1C-4239-9C17-4969DA1BB2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fontAlgn="auto" hangingPunct="1">
              <a:buFont typeface="Wingdings 2" charset="2"/>
              <a:buNone/>
              <a:defRPr/>
            </a:pPr>
            <a:endParaRPr lang="nl-NL" dirty="0"/>
          </a:p>
        </p:txBody>
      </p:sp>
      <p:pic>
        <p:nvPicPr>
          <p:cNvPr id="8197" name="Picture 5" descr="Transport vanuit Westerbork. (Foto Spaarnestad)   Collectie SPAARNESTAD PHOT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3451225" cy="237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mvdm0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0"/>
            <a:ext cx="2979738" cy="237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 descr="60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76700"/>
            <a:ext cx="4100513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C9903C8C-58C6-4A44-BFCE-A827D63569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</a:rPr>
              <a:t>Lesdoelen</a:t>
            </a:r>
            <a:endParaRPr lang="en-US" dirty="0">
              <a:ea typeface="+mj-ea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4CCAC5E3-CA24-485A-B287-A8FF091C91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1580050"/>
            <a:ext cx="7983124" cy="4211151"/>
          </a:xfrm>
        </p:spPr>
        <p:txBody>
          <a:bodyPr/>
          <a:lstStyle/>
          <a:p>
            <a:pPr indent="-306000" eaLnBrk="1" fontAlgn="auto" hangingPunct="1">
              <a:buFontTx/>
              <a:buNone/>
              <a:defRPr/>
            </a:pPr>
            <a:endParaRPr lang="en-US" sz="2400" dirty="0"/>
          </a:p>
          <a:p>
            <a:pPr indent="-306000" eaLnBrk="1" fontAlgn="auto" hangingPunct="1">
              <a:buFont typeface="Wingdings 2" charset="2"/>
              <a:buChar char=""/>
              <a:defRPr/>
            </a:pPr>
            <a:r>
              <a:rPr lang="en-US" sz="2400" dirty="0"/>
              <a:t>In </a:t>
            </a:r>
            <a:r>
              <a:rPr lang="en-US" sz="2400" dirty="0" err="1"/>
              <a:t>hoofdlijnen</a:t>
            </a:r>
            <a:r>
              <a:rPr lang="en-US" sz="2400" dirty="0"/>
              <a:t> de </a:t>
            </a:r>
            <a:r>
              <a:rPr lang="en-US" sz="2400" dirty="0" err="1"/>
              <a:t>geschiedenis</a:t>
            </a:r>
            <a:r>
              <a:rPr lang="en-US" sz="2400" dirty="0"/>
              <a:t> van de </a:t>
            </a:r>
            <a:r>
              <a:rPr lang="en-US" sz="2400" dirty="0" err="1"/>
              <a:t>bezettingstijd</a:t>
            </a:r>
            <a:r>
              <a:rPr lang="en-US" sz="2400" dirty="0"/>
              <a:t> (1940-1945) </a:t>
            </a:r>
            <a:r>
              <a:rPr lang="en-US" sz="2400" dirty="0" err="1"/>
              <a:t>kunnen</a:t>
            </a:r>
            <a:r>
              <a:rPr lang="en-US" sz="2400" dirty="0"/>
              <a:t> </a:t>
            </a:r>
            <a:r>
              <a:rPr lang="en-US" sz="2400" dirty="0" err="1"/>
              <a:t>beschrijven</a:t>
            </a:r>
            <a:r>
              <a:rPr lang="en-US" sz="2400" dirty="0"/>
              <a:t>.</a:t>
            </a:r>
          </a:p>
          <a:p>
            <a:pPr indent="-306000" eaLnBrk="1" fontAlgn="auto" hangingPunct="1">
              <a:buFont typeface="Wingdings 2" charset="2"/>
              <a:buChar char=""/>
              <a:defRPr/>
            </a:pPr>
            <a:endParaRPr lang="en-US" sz="2400" dirty="0"/>
          </a:p>
          <a:p>
            <a:pPr indent="-306000" eaLnBrk="1" fontAlgn="auto" hangingPunct="1">
              <a:buFont typeface="Wingdings 2" charset="2"/>
              <a:buChar char=""/>
              <a:defRPr/>
            </a:pPr>
            <a:r>
              <a:rPr lang="en-US" sz="2400" dirty="0" err="1"/>
              <a:t>Aan</a:t>
            </a:r>
            <a:r>
              <a:rPr lang="en-US" sz="2400" dirty="0"/>
              <a:t> de hand van </a:t>
            </a:r>
            <a:r>
              <a:rPr lang="en-US" sz="2400" dirty="0" err="1"/>
              <a:t>kenmerken</a:t>
            </a:r>
            <a:r>
              <a:rPr lang="en-US" sz="2400" dirty="0"/>
              <a:t> </a:t>
            </a:r>
            <a:r>
              <a:rPr lang="en-US" sz="2400" dirty="0" err="1"/>
              <a:t>kunnen</a:t>
            </a:r>
            <a:r>
              <a:rPr lang="en-US" sz="2400" dirty="0"/>
              <a:t> </a:t>
            </a:r>
            <a:r>
              <a:rPr lang="en-US" sz="2400" dirty="0" err="1"/>
              <a:t>uitleggen</a:t>
            </a:r>
            <a:r>
              <a:rPr lang="en-US" sz="2400" dirty="0"/>
              <a:t> </a:t>
            </a:r>
            <a:r>
              <a:rPr lang="en-US" sz="2400" dirty="0" err="1"/>
              <a:t>uit</a:t>
            </a:r>
            <a:r>
              <a:rPr lang="en-US" sz="2400" dirty="0"/>
              <a:t> </a:t>
            </a:r>
            <a:r>
              <a:rPr lang="en-US" sz="2400" dirty="0" err="1"/>
              <a:t>welke</a:t>
            </a:r>
            <a:r>
              <a:rPr lang="en-US" sz="2400" dirty="0"/>
              <a:t> 4 </a:t>
            </a:r>
            <a:r>
              <a:rPr lang="en-US" sz="2400" dirty="0" err="1"/>
              <a:t>fases</a:t>
            </a:r>
            <a:r>
              <a:rPr lang="en-US" sz="2400" dirty="0"/>
              <a:t> de </a:t>
            </a:r>
            <a:r>
              <a:rPr lang="en-US" sz="2400" dirty="0" err="1"/>
              <a:t>bezettingstijd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worden</a:t>
            </a:r>
            <a:r>
              <a:rPr lang="en-US" sz="2400" dirty="0"/>
              <a:t> </a:t>
            </a:r>
            <a:r>
              <a:rPr lang="en-US" sz="2400" dirty="0" err="1"/>
              <a:t>ingedeeld</a:t>
            </a:r>
            <a:r>
              <a:rPr lang="en-US" sz="2400" dirty="0"/>
              <a:t>.</a:t>
            </a:r>
          </a:p>
          <a:p>
            <a:pPr indent="-306000" eaLnBrk="1" fontAlgn="auto" hangingPunct="1">
              <a:buFontTx/>
              <a:buNone/>
              <a:defRPr/>
            </a:pPr>
            <a:endParaRPr lang="en-US" sz="2400" dirty="0"/>
          </a:p>
          <a:p>
            <a:pPr marL="379800" indent="-342900" eaLnBrk="1" fontAlgn="auto" hangingPunct="1">
              <a:defRPr/>
            </a:pPr>
            <a:r>
              <a:rPr lang="nl-NL" sz="2400" dirty="0"/>
              <a:t>Op basis van de 4 fases foto’s en afbeeldingen kunnen indelen.</a:t>
            </a:r>
          </a:p>
          <a:p>
            <a:pPr marL="379800" indent="-342900" eaLnBrk="1" fontAlgn="auto" hangingPunct="1">
              <a:defRPr/>
            </a:pPr>
            <a:endParaRPr lang="nl-NL" sz="2400" dirty="0"/>
          </a:p>
          <a:p>
            <a:pPr marL="494100" indent="-457200" eaLnBrk="1" fontAlgn="auto" hangingPunct="1">
              <a:defRPr/>
            </a:pPr>
            <a:endParaRPr lang="nl-NL" sz="2400" dirty="0"/>
          </a:p>
          <a:p>
            <a:pPr marL="494100" indent="-457200" eaLnBrk="1" fontAlgn="auto" hangingPunct="1">
              <a:defRPr/>
            </a:pPr>
            <a:endParaRPr lang="nl-NL" sz="2400" dirty="0"/>
          </a:p>
          <a:p>
            <a:pPr marL="494100" indent="-457200" eaLnBrk="1" fontAlgn="auto" hangingPunct="1">
              <a:defRPr/>
            </a:pPr>
            <a:endParaRPr lang="nl-NL" sz="2800" dirty="0"/>
          </a:p>
          <a:p>
            <a:pPr marL="494100" indent="-457200" eaLnBrk="1" fontAlgn="auto" hangingPunct="1">
              <a:defRPr/>
            </a:pPr>
            <a:endParaRPr lang="nl-N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85FB738F-336A-4F74-816B-90B0A19A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4 Fases Bezetting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17D0456-C3BB-49C7-BD72-588E6F0F5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57200" eaLnBrk="1" hangingPunct="1">
              <a:buFont typeface="+mj-lt"/>
              <a:buAutoNum type="arabicPeriod"/>
              <a:defRPr/>
            </a:pPr>
            <a:r>
              <a:rPr lang="nl-NL" dirty="0"/>
              <a:t>Acceptatie en aanpassing (mei 1940-februari 1941)</a:t>
            </a:r>
          </a:p>
          <a:p>
            <a:pPr marL="495300" indent="-457200" eaLnBrk="1" hangingPunct="1">
              <a:buFont typeface="+mj-lt"/>
              <a:buAutoNum type="arabicPeriod"/>
              <a:defRPr/>
            </a:pPr>
            <a:r>
              <a:rPr lang="nl-NL" dirty="0"/>
              <a:t>Verharding joodse politiek (februari </a:t>
            </a:r>
            <a:r>
              <a:rPr lang="en-US" dirty="0"/>
              <a:t>1941- </a:t>
            </a:r>
            <a:r>
              <a:rPr lang="en-US" dirty="0" err="1"/>
              <a:t>zomer</a:t>
            </a:r>
            <a:r>
              <a:rPr lang="en-US" dirty="0"/>
              <a:t> 1943)</a:t>
            </a:r>
          </a:p>
          <a:p>
            <a:pPr marL="495300" indent="-457200" eaLnBrk="1" hangingPunct="1">
              <a:buFont typeface="+mj-lt"/>
              <a:buAutoNum type="arabicPeriod"/>
              <a:defRPr/>
            </a:pPr>
            <a:r>
              <a:rPr lang="en-US" dirty="0" err="1"/>
              <a:t>Intensivering</a:t>
            </a:r>
            <a:r>
              <a:rPr lang="en-US" dirty="0"/>
              <a:t> </a:t>
            </a:r>
            <a:r>
              <a:rPr lang="en-US" dirty="0" err="1"/>
              <a:t>geweld</a:t>
            </a:r>
            <a:r>
              <a:rPr lang="en-US" dirty="0"/>
              <a:t>, </a:t>
            </a:r>
            <a:r>
              <a:rPr lang="en-US" dirty="0" err="1"/>
              <a:t>groeiend</a:t>
            </a:r>
            <a:r>
              <a:rPr lang="en-US" dirty="0"/>
              <a:t> </a:t>
            </a:r>
            <a:r>
              <a:rPr lang="en-US" dirty="0" err="1"/>
              <a:t>verzet</a:t>
            </a:r>
            <a:r>
              <a:rPr lang="en-US" dirty="0"/>
              <a:t> (</a:t>
            </a:r>
            <a:r>
              <a:rPr lang="en-US" dirty="0" err="1"/>
              <a:t>zomer</a:t>
            </a:r>
            <a:r>
              <a:rPr lang="en-US" dirty="0"/>
              <a:t> 1943- </a:t>
            </a:r>
            <a:r>
              <a:rPr lang="en-US" dirty="0" err="1"/>
              <a:t>september</a:t>
            </a:r>
            <a:r>
              <a:rPr lang="en-US" dirty="0"/>
              <a:t> 1944)</a:t>
            </a:r>
          </a:p>
          <a:p>
            <a:pPr marL="495300" indent="-457200" eaLnBrk="1" hangingPunct="1">
              <a:buFont typeface="+mj-lt"/>
              <a:buAutoNum type="arabicPeriod"/>
              <a:defRPr/>
            </a:pP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ontreddering</a:t>
            </a:r>
            <a:r>
              <a:rPr lang="en-US" dirty="0"/>
              <a:t> (</a:t>
            </a:r>
            <a:r>
              <a:rPr lang="en-US" dirty="0" err="1"/>
              <a:t>september</a:t>
            </a:r>
            <a:r>
              <a:rPr lang="en-US" dirty="0"/>
              <a:t> 1944 – </a:t>
            </a:r>
            <a:r>
              <a:rPr lang="en-US" dirty="0" err="1"/>
              <a:t>mei</a:t>
            </a:r>
            <a:r>
              <a:rPr lang="en-US" dirty="0"/>
              <a:t> 1945)</a:t>
            </a:r>
          </a:p>
          <a:p>
            <a:pPr marL="495300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marL="495300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marL="495300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marL="495300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eaLnBrk="1" hangingPunct="1"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76EB34-35D2-4797-A598-BB7DA12A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Fase 1 			</a:t>
            </a:r>
            <a:r>
              <a:rPr lang="nl-NL" sz="2400" dirty="0"/>
              <a:t>mei 1940-februari 1941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BCDD97-526A-48D5-B9C6-E294C5062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Nederlaag</a:t>
            </a:r>
          </a:p>
          <a:p>
            <a:pPr>
              <a:defRPr/>
            </a:pPr>
            <a:r>
              <a:rPr lang="nl-NL" dirty="0"/>
              <a:t>Correct gedrag Duitsers/gematigd optreden</a:t>
            </a:r>
          </a:p>
          <a:p>
            <a:pPr>
              <a:defRPr/>
            </a:pPr>
            <a:r>
              <a:rPr lang="nl-NL" dirty="0"/>
              <a:t>Acceptatie nederlaag/schikken in de nieuwe machtsverhoudingen</a:t>
            </a:r>
          </a:p>
          <a:p>
            <a:pPr marL="38100" indent="0">
              <a:buFont typeface="Wingdings 2" pitchFamily="18" charset="2"/>
              <a:buNone/>
              <a:defRPr/>
            </a:pPr>
            <a:endParaRPr lang="nl-NL" dirty="0"/>
          </a:p>
          <a:p>
            <a:pPr marL="38100" indent="0">
              <a:buFont typeface="Wingdings 2" pitchFamily="18" charset="2"/>
              <a:buNone/>
              <a:defRPr/>
            </a:pPr>
            <a:r>
              <a:rPr lang="nl-NL" dirty="0"/>
              <a:t>Doelen Duitsers:</a:t>
            </a:r>
          </a:p>
          <a:p>
            <a:pPr marL="495300" indent="-457200">
              <a:buFont typeface="Wingdings 2" pitchFamily="18" charset="2"/>
              <a:buAutoNum type="arabicParenR"/>
              <a:defRPr/>
            </a:pPr>
            <a:r>
              <a:rPr lang="nl-NL" dirty="0"/>
              <a:t>Nederlanders winnen voor het nationaalsocialisme</a:t>
            </a:r>
          </a:p>
          <a:p>
            <a:pPr marL="495300" indent="-457200">
              <a:buFont typeface="Wingdings 2" pitchFamily="18" charset="2"/>
              <a:buAutoNum type="arabicParenR"/>
              <a:defRPr/>
            </a:pPr>
            <a:r>
              <a:rPr lang="nl-NL" dirty="0"/>
              <a:t>Nederlandse economie inzetten voor oorlogsinspanningen</a:t>
            </a:r>
          </a:p>
          <a:p>
            <a:pPr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592ADD-530F-4580-9C3E-DB95A22A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Fase 2 			</a:t>
            </a:r>
            <a:r>
              <a:rPr lang="nl-NL" sz="2400" dirty="0"/>
              <a:t>februari </a:t>
            </a:r>
            <a:r>
              <a:rPr lang="en-US" sz="2400" dirty="0"/>
              <a:t>1941- </a:t>
            </a:r>
            <a:r>
              <a:rPr lang="en-US" sz="2400" dirty="0" err="1"/>
              <a:t>april</a:t>
            </a:r>
            <a:r>
              <a:rPr lang="en-US" sz="2400" dirty="0"/>
              <a:t> 1943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465FDD-D480-47BB-8538-71D616C1A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Toenemende </a:t>
            </a:r>
            <a:r>
              <a:rPr lang="nl-NL" dirty="0" err="1"/>
              <a:t>jodenvervolging</a:t>
            </a:r>
            <a:r>
              <a:rPr lang="nl-NL" dirty="0"/>
              <a:t> (razzia’s)</a:t>
            </a:r>
          </a:p>
          <a:p>
            <a:pPr>
              <a:defRPr/>
            </a:pPr>
            <a:r>
              <a:rPr lang="nl-NL" dirty="0"/>
              <a:t>Incidenteel verzet (Februaristaking)</a:t>
            </a:r>
          </a:p>
          <a:p>
            <a:pPr>
              <a:defRPr/>
            </a:pPr>
            <a:r>
              <a:rPr lang="nl-NL" dirty="0"/>
              <a:t>Voortgang accommodatie (aanpassing)</a:t>
            </a:r>
          </a:p>
          <a:p>
            <a:pPr>
              <a:defRPr/>
            </a:pPr>
            <a:r>
              <a:rPr lang="nl-NL" dirty="0"/>
              <a:t>Organisatorische en ideologische gelijkschakeling onder dwang</a:t>
            </a:r>
          </a:p>
          <a:p>
            <a:pPr>
              <a:defRPr/>
            </a:pPr>
            <a:r>
              <a:rPr lang="nl-NL" dirty="0"/>
              <a:t>Toenemende gedwongen tewerkstelling in Duitsland</a:t>
            </a:r>
          </a:p>
          <a:p>
            <a:pPr>
              <a:defRPr/>
            </a:pPr>
            <a:r>
              <a:rPr lang="nl-NL" dirty="0"/>
              <a:t>Deporaties van Nederlandse joden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4D818A-5B72-4F8D-ACC4-8EDA39D7E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Fase 3</a:t>
            </a:r>
            <a:r>
              <a:rPr lang="en-US" dirty="0"/>
              <a:t> 			</a:t>
            </a:r>
            <a:r>
              <a:rPr lang="en-US" sz="2400" dirty="0" err="1"/>
              <a:t>april</a:t>
            </a:r>
            <a:r>
              <a:rPr lang="en-US" sz="2400" dirty="0"/>
              <a:t> 1943- </a:t>
            </a:r>
            <a:r>
              <a:rPr lang="en-US" sz="2400" dirty="0" err="1"/>
              <a:t>september</a:t>
            </a:r>
            <a:r>
              <a:rPr lang="en-US" sz="2400" dirty="0"/>
              <a:t> 1944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F25184-8B5C-499F-AD0A-C22858B6C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Toename anti-Duitse gevoelens</a:t>
            </a:r>
          </a:p>
          <a:p>
            <a:pPr>
              <a:defRPr/>
            </a:pPr>
            <a:r>
              <a:rPr lang="nl-NL" dirty="0"/>
              <a:t>Toename Nederlands verzet</a:t>
            </a:r>
          </a:p>
          <a:p>
            <a:pPr>
              <a:defRPr/>
            </a:pPr>
            <a:r>
              <a:rPr lang="nl-NL" dirty="0"/>
              <a:t>Intensivering geweld/harde represaillemaatregelen</a:t>
            </a:r>
          </a:p>
          <a:p>
            <a:pPr>
              <a:defRPr/>
            </a:pPr>
            <a:r>
              <a:rPr lang="nl-NL" dirty="0"/>
              <a:t>Grootschalige dwangarbeid (</a:t>
            </a:r>
            <a:r>
              <a:rPr lang="nl-NL" i="1" dirty="0" err="1"/>
              <a:t>Arbeitseinsatz</a:t>
            </a:r>
            <a:r>
              <a:rPr lang="nl-NL" dirty="0"/>
              <a:t>)</a:t>
            </a:r>
          </a:p>
          <a:p>
            <a:pPr>
              <a:defRPr/>
            </a:pPr>
            <a:r>
              <a:rPr lang="nl-NL" dirty="0"/>
              <a:t>Toename onderduikers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D04CF1-1261-4AC4-8A55-2E8C265E5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Fase 4</a:t>
            </a:r>
            <a:r>
              <a:rPr lang="en-US" dirty="0"/>
              <a:t> 			</a:t>
            </a:r>
            <a:r>
              <a:rPr lang="en-US" sz="2400" dirty="0" err="1"/>
              <a:t>september</a:t>
            </a:r>
            <a:r>
              <a:rPr lang="en-US" sz="2400" dirty="0"/>
              <a:t> 1944 – </a:t>
            </a:r>
            <a:r>
              <a:rPr lang="en-US" sz="2400" dirty="0" err="1"/>
              <a:t>mei</a:t>
            </a:r>
            <a:r>
              <a:rPr lang="en-US" sz="2400" dirty="0"/>
              <a:t> 1945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13369F-F51F-4EDA-9F41-E1AB718BE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Frontgebied/Bevrijding</a:t>
            </a:r>
          </a:p>
          <a:p>
            <a:pPr>
              <a:defRPr/>
            </a:pPr>
            <a:r>
              <a:rPr lang="nl-NL" dirty="0"/>
              <a:t>Hongerwinter</a:t>
            </a:r>
          </a:p>
          <a:p>
            <a:pPr>
              <a:defRPr/>
            </a:pPr>
            <a:r>
              <a:rPr lang="nl-NL" dirty="0"/>
              <a:t>Totale ontreddering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516852"/>
            <a:ext cx="6483096" cy="891540"/>
          </a:xfrm>
        </p:spPr>
        <p:txBody>
          <a:bodyPr/>
          <a:lstStyle/>
          <a:p>
            <a:pPr>
              <a:defRPr/>
            </a:pPr>
            <a:r>
              <a:rPr lang="nl-NL" dirty="0"/>
              <a:t>Opdracht: Afbeeldingen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12363" y="1916832"/>
            <a:ext cx="6344085" cy="4083918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nl-NL" b="1" dirty="0"/>
              <a:t>WAT? </a:t>
            </a:r>
            <a:r>
              <a:rPr lang="nl-NL" dirty="0"/>
              <a:t>Je krijgt 21 afbeeldingen van de docent en een antwoordenblad.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nl-NL" dirty="0"/>
              <a:t>Plaats de afbeeldingen in de juiste fase en schrijf per afbeelding in het antwoordenblad op waarom je de afbeelding in die fase hebt geplaatst.</a:t>
            </a:r>
          </a:p>
          <a:p>
            <a:pPr marL="0" indent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defRPr/>
            </a:pPr>
            <a:endParaRPr lang="nl-NL" dirty="0"/>
          </a:p>
          <a:p>
            <a:pPr marL="0" indent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defRPr/>
            </a:pPr>
            <a:endParaRPr lang="nl-NL" dirty="0"/>
          </a:p>
          <a:p>
            <a:pPr marL="0" indent="0">
              <a:spcBef>
                <a:spcPts val="0"/>
              </a:spcBef>
              <a:buClrTx/>
              <a:buFont typeface="Wingdings 2" pitchFamily="18" charset="2"/>
              <a:buNone/>
              <a:defRPr/>
            </a:pPr>
            <a:r>
              <a:rPr lang="nl-NL" b="1" dirty="0"/>
              <a:t>HULP? </a:t>
            </a:r>
            <a:r>
              <a:rPr lang="nl-NL" dirty="0"/>
              <a:t>Groepsgenoten, je werkt in groepjes van vier.</a:t>
            </a:r>
          </a:p>
          <a:p>
            <a:pPr marL="0" indent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defRPr/>
            </a:pPr>
            <a:endParaRPr lang="nl-NL" dirty="0"/>
          </a:p>
          <a:p>
            <a:pPr marL="0" indent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defRPr/>
            </a:pPr>
            <a:endParaRPr lang="nl-NL" dirty="0"/>
          </a:p>
          <a:p>
            <a:pPr marL="0" indent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defRPr/>
            </a:pPr>
            <a:r>
              <a:rPr lang="nl-NL" b="1" dirty="0"/>
              <a:t>TIJD? </a:t>
            </a:r>
            <a:r>
              <a:rPr lang="nl-NL" dirty="0"/>
              <a:t>Jullie hebben 30 minuten de tijd.</a:t>
            </a:r>
          </a:p>
          <a:p>
            <a:pPr marL="0" indent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defRPr/>
            </a:pPr>
            <a:endParaRPr lang="nl-NL" dirty="0"/>
          </a:p>
          <a:p>
            <a:pPr marL="0" indent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defRPr/>
            </a:pPr>
            <a:endParaRPr lang="nl-NL" dirty="0"/>
          </a:p>
          <a:p>
            <a:pPr marL="0" indent="0">
              <a:buFont typeface="Wingdings 2" pitchFamily="18" charset="2"/>
              <a:buNone/>
              <a:defRPr/>
            </a:pPr>
            <a:r>
              <a:rPr lang="nl-NL" b="1" dirty="0"/>
              <a:t>KLAAR? </a:t>
            </a:r>
            <a:r>
              <a:rPr lang="nl-NL" dirty="0"/>
              <a:t>Probeer de afbeeldingen in de juiste chronologische volgorde te plaatsen.</a:t>
            </a:r>
          </a:p>
        </p:txBody>
      </p:sp>
      <p:sp>
        <p:nvSpPr>
          <p:cNvPr id="15364" name="Rechthoek 3"/>
          <p:cNvSpPr>
            <a:spLocks noChangeArrowheads="1"/>
          </p:cNvSpPr>
          <p:nvPr/>
        </p:nvSpPr>
        <p:spPr bwMode="auto">
          <a:xfrm>
            <a:off x="1196975" y="4248150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400">
                <a:latin typeface="Apple Color Emoji"/>
              </a:rPr>
              <a:t>⌛️</a:t>
            </a:r>
          </a:p>
        </p:txBody>
      </p:sp>
      <p:sp>
        <p:nvSpPr>
          <p:cNvPr id="15365" name="Rechthoek 4"/>
          <p:cNvSpPr>
            <a:spLocks noChangeArrowheads="1"/>
          </p:cNvSpPr>
          <p:nvPr/>
        </p:nvSpPr>
        <p:spPr bwMode="auto">
          <a:xfrm>
            <a:off x="1163638" y="1925638"/>
            <a:ext cx="608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l-NL" sz="2400">
                <a:latin typeface="Apple Color Emoji"/>
              </a:rPr>
              <a:t>📖</a:t>
            </a:r>
          </a:p>
        </p:txBody>
      </p:sp>
      <p:sp>
        <p:nvSpPr>
          <p:cNvPr id="15366" name="Rechthoek 5"/>
          <p:cNvSpPr>
            <a:spLocks noChangeArrowheads="1"/>
          </p:cNvSpPr>
          <p:nvPr/>
        </p:nvSpPr>
        <p:spPr bwMode="auto">
          <a:xfrm>
            <a:off x="1146175" y="3303588"/>
            <a:ext cx="60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l-NL" sz="2400">
                <a:latin typeface="Apple Color Emoji"/>
              </a:rPr>
              <a:t>🔍</a:t>
            </a:r>
          </a:p>
        </p:txBody>
      </p:sp>
      <p:sp>
        <p:nvSpPr>
          <p:cNvPr id="15367" name="Rechthoek 7"/>
          <p:cNvSpPr>
            <a:spLocks noChangeArrowheads="1"/>
          </p:cNvSpPr>
          <p:nvPr/>
        </p:nvSpPr>
        <p:spPr bwMode="auto">
          <a:xfrm>
            <a:off x="1174750" y="5187950"/>
            <a:ext cx="585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l-NL" sz="2400">
                <a:latin typeface="Apple Color Emoji"/>
              </a:rPr>
              <a:t>🏆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isteen">
  <a:themeElements>
    <a:clrScheme name="Leisteen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3EC26C"/>
      </a:accent1>
      <a:accent2>
        <a:srgbClr val="B3D463"/>
      </a:accent2>
      <a:accent3>
        <a:srgbClr val="3BBC9D"/>
      </a:accent3>
      <a:accent4>
        <a:srgbClr val="97AF75"/>
      </a:accent4>
      <a:accent5>
        <a:srgbClr val="6BA841"/>
      </a:accent5>
      <a:accent6>
        <a:srgbClr val="79AE90"/>
      </a:accent6>
      <a:hlink>
        <a:srgbClr val="85E4A6"/>
      </a:hlink>
      <a:folHlink>
        <a:srgbClr val="BDF3D0"/>
      </a:folHlink>
    </a:clrScheme>
    <a:fontScheme name="Leisteen">
      <a:maj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eistee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ate" id="{C3F70B94-7CE9-428E-ADC1-3269CC2C3385}" vid="{43372978-11FE-4814-AC26-BC300187D8C7}"/>
    </a:ext>
  </a:ext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TC104033929[[fn=Leisteen]]</Template>
  <TotalTime>81</TotalTime>
  <Words>243</Words>
  <Application>Microsoft Office PowerPoint</Application>
  <PresentationFormat>Diavoorstelling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Calisto MT</vt:lpstr>
      <vt:lpstr>Trebuchet MS</vt:lpstr>
      <vt:lpstr>Wingdings 2</vt:lpstr>
      <vt:lpstr>Calibri</vt:lpstr>
      <vt:lpstr>Apple Color Emoji</vt:lpstr>
      <vt:lpstr>Leisteen</vt:lpstr>
      <vt:lpstr> De Duitse bezetting van Nederland</vt:lpstr>
      <vt:lpstr>Lesdoelen</vt:lpstr>
      <vt:lpstr>4 Fases Bezetting</vt:lpstr>
      <vt:lpstr>Fase 1    mei 1940-februari 1941</vt:lpstr>
      <vt:lpstr>Fase 2    februari 1941- april 1943</vt:lpstr>
      <vt:lpstr>Fase 3    april 1943- september 1944</vt:lpstr>
      <vt:lpstr>Fase 4    september 1944 – mei 1945</vt:lpstr>
      <vt:lpstr>Opdracht: Afbeeldingen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Hoorcollege 5 Duitse bezetting van Nederland</dc:title>
  <dc:creator>De Kreek</dc:creator>
  <cp:lastModifiedBy>Bart</cp:lastModifiedBy>
  <cp:revision>39</cp:revision>
  <cp:lastPrinted>2009-10-08T10:36:04Z</cp:lastPrinted>
  <dcterms:created xsi:type="dcterms:W3CDTF">2008-12-17T20:11:39Z</dcterms:created>
  <dcterms:modified xsi:type="dcterms:W3CDTF">2020-03-24T17:23:58Z</dcterms:modified>
</cp:coreProperties>
</file>