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259" r:id="rId3"/>
    <p:sldId id="260" r:id="rId4"/>
    <p:sldId id="261" r:id="rId5"/>
    <p:sldId id="262" r:id="rId6"/>
    <p:sldId id="263" r:id="rId7"/>
    <p:sldId id="264" r:id="rId8"/>
    <p:sldId id="265" r:id="rId9"/>
    <p:sldId id="266" r:id="rId10"/>
    <p:sldId id="267" r:id="rId11"/>
    <p:sldId id="268" r:id="rId12"/>
    <p:sldId id="288" r:id="rId13"/>
    <p:sldId id="275" r:id="rId14"/>
    <p:sldId id="289" r:id="rId15"/>
    <p:sldId id="290" r:id="rId16"/>
    <p:sldId id="291" r:id="rId17"/>
    <p:sldId id="292" r:id="rId18"/>
    <p:sldId id="296" r:id="rId19"/>
    <p:sldId id="298" r:id="rId20"/>
    <p:sldId id="299" r:id="rId21"/>
    <p:sldId id="280" r:id="rId22"/>
    <p:sldId id="300" r:id="rId23"/>
    <p:sldId id="301" r:id="rId24"/>
    <p:sldId id="302" r:id="rId25"/>
    <p:sldId id="304" r:id="rId26"/>
    <p:sldId id="305" r:id="rId27"/>
    <p:sldId id="306" r:id="rId28"/>
    <p:sldId id="307" r:id="rId29"/>
    <p:sldId id="308" r:id="rId30"/>
    <p:sldId id="303" r:id="rId3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F74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80" autoAdjust="0"/>
    <p:restoredTop sz="94665"/>
  </p:normalViewPr>
  <p:slideViewPr>
    <p:cSldViewPr>
      <p:cViewPr varScale="1">
        <p:scale>
          <a:sx n="107" d="100"/>
          <a:sy n="107" d="100"/>
        </p:scale>
        <p:origin x="328"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7F1D75-9A01-A04D-A097-8E425167C12D}" type="datetimeFigureOut">
              <a:rPr lang="nl-NL" smtClean="0"/>
              <a:t>06-11-18</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nl-NL"/>
              <a:t>Tekststijl van het model bewerken
Tweede niveau
Derde niveau
Vierde niveau
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B68E31-4278-5247-96C6-6B0D17BFD014}" type="slidenum">
              <a:rPr lang="nl-NL" smtClean="0"/>
              <a:t>‹nr.›</a:t>
            </a:fld>
            <a:endParaRPr lang="nl-NL"/>
          </a:p>
        </p:txBody>
      </p:sp>
    </p:spTree>
    <p:extLst>
      <p:ext uri="{BB962C8B-B14F-4D97-AF65-F5344CB8AC3E}">
        <p14:creationId xmlns:p14="http://schemas.microsoft.com/office/powerpoint/2010/main" val="1854772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1. Ik houd van voetbal. Ik ben niet voor AZ. Als deze club verliest, kan ik mevrouw Oskamp daarmee pesten. Ook die voetbalploeg uit Tilburg vind ik niet veel </a:t>
            </a:r>
            <a:r>
              <a:rPr lang="nl-NL" sz="1200" kern="1200" dirty="0" err="1">
                <a:solidFill>
                  <a:schemeClr val="tx1"/>
                </a:solidFill>
                <a:effectLst/>
                <a:latin typeface="+mn-lt"/>
                <a:ea typeface="+mn-ea"/>
                <a:cs typeface="+mn-cs"/>
              </a:rPr>
              <a:t>soeps</a:t>
            </a:r>
            <a:r>
              <a:rPr lang="nl-NL" sz="1200" kern="1200" dirty="0">
                <a:solidFill>
                  <a:schemeClr val="tx1"/>
                </a:solidFill>
                <a:effectLst/>
                <a:latin typeface="+mn-lt"/>
                <a:ea typeface="+mn-ea"/>
                <a:cs typeface="+mn-cs"/>
              </a:rPr>
              <a:t>. Ajax is natuurlijk veel beter! Maar wat weten jullie van koning Willem II? [vraag werd gesteld door een docent die van voetbal houdt]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De gezochte begrippen: grondwet, Thorbecke, onschendbaar, 1848. </a:t>
            </a: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2. Tegenwoordig zijn er veel politieke partijen die de burger bij de politiek willen betrekken. De partij van Jan Roos die burgers zelfs met stemkastjes over besluiten wilde laten meestemmen heeft het niet gehaald. Maar Thierry </a:t>
            </a:r>
            <a:r>
              <a:rPr lang="nl-NL" sz="1200" kern="1200" dirty="0" err="1">
                <a:solidFill>
                  <a:schemeClr val="tx1"/>
                </a:solidFill>
                <a:effectLst/>
                <a:latin typeface="+mn-lt"/>
                <a:ea typeface="+mn-ea"/>
                <a:cs typeface="+mn-cs"/>
              </a:rPr>
              <a:t>Baudet</a:t>
            </a:r>
            <a:r>
              <a:rPr lang="nl-NL" sz="1200" kern="1200" dirty="0">
                <a:solidFill>
                  <a:schemeClr val="tx1"/>
                </a:solidFill>
                <a:effectLst/>
                <a:latin typeface="+mn-lt"/>
                <a:ea typeface="+mn-ea"/>
                <a:cs typeface="+mn-cs"/>
              </a:rPr>
              <a:t> zit toch maar mooi met twee zetels in de Kamer met zijn Forum voor Democratie. Dat was in de 19</a:t>
            </a:r>
            <a:r>
              <a:rPr lang="nl-NL" sz="1200" kern="1200" baseline="30000" dirty="0">
                <a:solidFill>
                  <a:schemeClr val="tx1"/>
                </a:solidFill>
                <a:effectLst/>
                <a:latin typeface="+mn-lt"/>
                <a:ea typeface="+mn-ea"/>
                <a:cs typeface="+mn-cs"/>
              </a:rPr>
              <a:t>e</a:t>
            </a:r>
            <a:r>
              <a:rPr lang="nl-NL" sz="1200" kern="1200" dirty="0">
                <a:solidFill>
                  <a:schemeClr val="tx1"/>
                </a:solidFill>
                <a:effectLst/>
                <a:latin typeface="+mn-lt"/>
                <a:ea typeface="+mn-ea"/>
                <a:cs typeface="+mn-cs"/>
              </a:rPr>
              <a:t> eeuw wel anders. Wat weten jullie van censuskiesrecht? [vraag werd gesteld door een docent MA / MAW]</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De gezochte begrippen: belasting, liberalen, uitbreiding, districtenstelsel. </a:t>
            </a: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3. Ik houd van kleuren. De primaire kleuren rood, geel en blauw zijn zeer sprekend. Op een doek knallen deze eruit. Ik houd ervan als leerlingen schilderijen maken waarbij ze nadenken over kleur. Het is mooi als ze uit diverse kleuren een mooie nieuwe kleur mengen. Dat doen ze in de politiek nou ook. Wat weten jullie van paars? [vraag werd gesteld door een docent CKV]</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De gezochte begrippen: Kok, PvdA, D66, VVD.</a:t>
            </a: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4. Een school moet kwalitatief goed onderwijs geven. Leerlingen moeten kennis en vaardigheden meekrijgen zodat ze meekunnen met de maatschappij. Het is belangrijk dat leerlingen niet alleen iets leren op elk vakgebied, maar dat ze ook persoonlijke groei doormaken. In feite zorgt de school een beetje voor alle leerlingen. Wat weten jullie eigenlijk van de verzorgingsstaat? [vraag werd gesteld door iemand van de schoolleiding]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De gezochte begrippen: PvdA, KVP, Drees, </a:t>
            </a:r>
            <a:r>
              <a:rPr lang="nl-NL" sz="1200" kern="1200" dirty="0" err="1">
                <a:solidFill>
                  <a:schemeClr val="tx1"/>
                </a:solidFill>
                <a:effectLst/>
                <a:latin typeface="+mn-lt"/>
                <a:ea typeface="+mn-ea"/>
                <a:cs typeface="+mn-cs"/>
              </a:rPr>
              <a:t>Klompé</a:t>
            </a:r>
            <a:r>
              <a:rPr lang="nl-NL" sz="1200" kern="1200" dirty="0">
                <a:solidFill>
                  <a:schemeClr val="tx1"/>
                </a:solidFill>
                <a:effectLst/>
                <a:latin typeface="+mn-lt"/>
                <a:ea typeface="+mn-ea"/>
                <a:cs typeface="+mn-cs"/>
              </a:rPr>
              <a:t>. </a:t>
            </a:r>
          </a:p>
          <a:p>
            <a:endParaRPr lang="nl-NL" dirty="0"/>
          </a:p>
        </p:txBody>
      </p:sp>
      <p:sp>
        <p:nvSpPr>
          <p:cNvPr id="4" name="Tijdelijke aanduiding voor dianummer 3"/>
          <p:cNvSpPr>
            <a:spLocks noGrp="1"/>
          </p:cNvSpPr>
          <p:nvPr>
            <p:ph type="sldNum" sz="quarter" idx="5"/>
          </p:nvPr>
        </p:nvSpPr>
        <p:spPr/>
        <p:txBody>
          <a:bodyPr/>
          <a:lstStyle/>
          <a:p>
            <a:fld id="{B5B68E31-4278-5247-96C6-6B0D17BFD014}" type="slidenum">
              <a:rPr lang="nl-NL" smtClean="0"/>
              <a:t>12</a:t>
            </a:fld>
            <a:endParaRPr lang="nl-NL"/>
          </a:p>
        </p:txBody>
      </p:sp>
    </p:spTree>
    <p:extLst>
      <p:ext uri="{BB962C8B-B14F-4D97-AF65-F5344CB8AC3E}">
        <p14:creationId xmlns:p14="http://schemas.microsoft.com/office/powerpoint/2010/main" val="3789016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Locke, </a:t>
            </a:r>
            <a:r>
              <a:rPr lang="nl-NL" sz="1200" kern="1200" dirty="0" err="1">
                <a:solidFill>
                  <a:schemeClr val="tx1"/>
                </a:solidFill>
                <a:effectLst/>
                <a:latin typeface="+mn-lt"/>
                <a:ea typeface="+mn-ea"/>
                <a:cs typeface="+mn-cs"/>
              </a:rPr>
              <a:t>Montesquieu</a:t>
            </a:r>
            <a:r>
              <a:rPr lang="nl-NL" sz="1200" kern="1200" dirty="0">
                <a:solidFill>
                  <a:schemeClr val="tx1"/>
                </a:solidFill>
                <a:effectLst/>
                <a:latin typeface="+mn-lt"/>
                <a:ea typeface="+mn-ea"/>
                <a:cs typeface="+mn-cs"/>
              </a:rPr>
              <a:t>, Rousseau, Van der </a:t>
            </a:r>
            <a:r>
              <a:rPr lang="nl-NL" sz="1200" kern="1200" dirty="0" err="1">
                <a:solidFill>
                  <a:schemeClr val="tx1"/>
                </a:solidFill>
                <a:effectLst/>
                <a:latin typeface="+mn-lt"/>
                <a:ea typeface="+mn-ea"/>
                <a:cs typeface="+mn-cs"/>
              </a:rPr>
              <a:t>Capellen</a:t>
            </a:r>
            <a:r>
              <a:rPr lang="nl-NL" sz="1200" kern="1200" dirty="0">
                <a:solidFill>
                  <a:schemeClr val="tx1"/>
                </a:solidFill>
                <a:effectLst/>
                <a:latin typeface="+mn-lt"/>
                <a:ea typeface="+mn-ea"/>
                <a:cs typeface="+mn-cs"/>
              </a:rPr>
              <a:t> tot den Pol: </a:t>
            </a:r>
            <a:r>
              <a:rPr lang="nl-NL" sz="1200" kern="1200" dirty="0" err="1">
                <a:solidFill>
                  <a:schemeClr val="tx1"/>
                </a:solidFill>
                <a:effectLst/>
                <a:latin typeface="+mn-lt"/>
                <a:ea typeface="+mn-ea"/>
                <a:cs typeface="+mn-cs"/>
              </a:rPr>
              <a:t>Verlichters</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Vergissing, SDAP, revolutie, socialisten: Troelstra</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Extreemrechts, Mussert, 1931, agressief: NSB</a:t>
            </a:r>
            <a:r>
              <a:rPr lang="nl-NL" dirty="0">
                <a:effectLst/>
              </a:rPr>
              <a:t> </a:t>
            </a:r>
            <a:endParaRPr lang="nl-NL" dirty="0"/>
          </a:p>
        </p:txBody>
      </p:sp>
      <p:sp>
        <p:nvSpPr>
          <p:cNvPr id="4" name="Tijdelijke aanduiding voor dianummer 3"/>
          <p:cNvSpPr>
            <a:spLocks noGrp="1"/>
          </p:cNvSpPr>
          <p:nvPr>
            <p:ph type="sldNum" sz="quarter" idx="5"/>
          </p:nvPr>
        </p:nvSpPr>
        <p:spPr/>
        <p:txBody>
          <a:bodyPr/>
          <a:lstStyle/>
          <a:p>
            <a:fld id="{B5B68E31-4278-5247-96C6-6B0D17BFD014}" type="slidenum">
              <a:rPr lang="nl-NL" smtClean="0"/>
              <a:t>13</a:t>
            </a:fld>
            <a:endParaRPr lang="nl-NL"/>
          </a:p>
        </p:txBody>
      </p:sp>
    </p:spTree>
    <p:extLst>
      <p:ext uri="{BB962C8B-B14F-4D97-AF65-F5344CB8AC3E}">
        <p14:creationId xmlns:p14="http://schemas.microsoft.com/office/powerpoint/2010/main" val="4154879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SDB, propagandatochten, Recht voor Allen, gevangenisstraf: Domela Nieuwenhuis</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Arbeiders, armoede, fabrieken, kinderarbeid: sociale kwestie</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census, mannen, actief, passief: kiesrecht</a:t>
            </a:r>
            <a:r>
              <a:rPr lang="nl-NL" dirty="0">
                <a:effectLst/>
              </a:rPr>
              <a:t> </a:t>
            </a:r>
            <a:endParaRPr lang="nl-NL" dirty="0"/>
          </a:p>
        </p:txBody>
      </p:sp>
      <p:sp>
        <p:nvSpPr>
          <p:cNvPr id="4" name="Tijdelijke aanduiding voor dianummer 3"/>
          <p:cNvSpPr>
            <a:spLocks noGrp="1"/>
          </p:cNvSpPr>
          <p:nvPr>
            <p:ph type="sldNum" sz="quarter" idx="5"/>
          </p:nvPr>
        </p:nvSpPr>
        <p:spPr/>
        <p:txBody>
          <a:bodyPr/>
          <a:lstStyle/>
          <a:p>
            <a:fld id="{B5B68E31-4278-5247-96C6-6B0D17BFD014}" type="slidenum">
              <a:rPr lang="nl-NL" smtClean="0"/>
              <a:t>14</a:t>
            </a:fld>
            <a:endParaRPr lang="nl-NL"/>
          </a:p>
        </p:txBody>
      </p:sp>
    </p:spTree>
    <p:extLst>
      <p:ext uri="{BB962C8B-B14F-4D97-AF65-F5344CB8AC3E}">
        <p14:creationId xmlns:p14="http://schemas.microsoft.com/office/powerpoint/2010/main" val="4170326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1848, Thorbecke, liberaal, Willem II: grondwet</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PVV, SP, duidelijke taal, volk heeft gelijk: populisme</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bijzonder onderwijs, betaling, confessionelen, Kuyper: schoolstrijd</a:t>
            </a:r>
            <a:r>
              <a:rPr lang="nl-NL" dirty="0">
                <a:effectLst/>
              </a:rPr>
              <a:t> </a:t>
            </a:r>
            <a:endParaRPr lang="nl-NL" dirty="0"/>
          </a:p>
        </p:txBody>
      </p:sp>
      <p:sp>
        <p:nvSpPr>
          <p:cNvPr id="4" name="Tijdelijke aanduiding voor dianummer 3"/>
          <p:cNvSpPr>
            <a:spLocks noGrp="1"/>
          </p:cNvSpPr>
          <p:nvPr>
            <p:ph type="sldNum" sz="quarter" idx="5"/>
          </p:nvPr>
        </p:nvSpPr>
        <p:spPr/>
        <p:txBody>
          <a:bodyPr/>
          <a:lstStyle/>
          <a:p>
            <a:fld id="{B5B68E31-4278-5247-96C6-6B0D17BFD014}" type="slidenum">
              <a:rPr lang="nl-NL" smtClean="0"/>
              <a:t>15</a:t>
            </a:fld>
            <a:endParaRPr lang="nl-NL"/>
          </a:p>
        </p:txBody>
      </p:sp>
    </p:spTree>
    <p:extLst>
      <p:ext uri="{BB962C8B-B14F-4D97-AF65-F5344CB8AC3E}">
        <p14:creationId xmlns:p14="http://schemas.microsoft.com/office/powerpoint/2010/main" val="3747510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Drees, </a:t>
            </a:r>
            <a:r>
              <a:rPr lang="nl-NL" sz="1200" kern="1200" dirty="0" err="1">
                <a:solidFill>
                  <a:schemeClr val="tx1"/>
                </a:solidFill>
                <a:effectLst/>
                <a:latin typeface="+mn-lt"/>
                <a:ea typeface="+mn-ea"/>
                <a:cs typeface="+mn-cs"/>
              </a:rPr>
              <a:t>Klompé</a:t>
            </a:r>
            <a:r>
              <a:rPr lang="nl-NL" sz="1200" kern="1200" dirty="0">
                <a:solidFill>
                  <a:schemeClr val="tx1"/>
                </a:solidFill>
                <a:effectLst/>
                <a:latin typeface="+mn-lt"/>
                <a:ea typeface="+mn-ea"/>
                <a:cs typeface="+mn-cs"/>
              </a:rPr>
              <a:t>, rooms-rode coalitie, sociale wetten: verzorgingsstaat</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Suze Groeneweg, Aletta Jacobs, 1919, actie: vrouwenkiesrecht</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Kuyper, discipline, kleine </a:t>
            </a:r>
            <a:r>
              <a:rPr lang="nl-NL" sz="1200" kern="1200" dirty="0" err="1">
                <a:solidFill>
                  <a:schemeClr val="tx1"/>
                </a:solidFill>
                <a:effectLst/>
                <a:latin typeface="+mn-lt"/>
                <a:ea typeface="+mn-ea"/>
                <a:cs typeface="+mn-cs"/>
              </a:rPr>
              <a:t>luyden</a:t>
            </a:r>
            <a:r>
              <a:rPr lang="nl-NL" sz="1200" kern="1200" dirty="0">
                <a:solidFill>
                  <a:schemeClr val="tx1"/>
                </a:solidFill>
                <a:effectLst/>
                <a:latin typeface="+mn-lt"/>
                <a:ea typeface="+mn-ea"/>
                <a:cs typeface="+mn-cs"/>
              </a:rPr>
              <a:t>, protestanten: ARP</a:t>
            </a:r>
            <a:r>
              <a:rPr lang="nl-NL" dirty="0">
                <a:effectLst/>
              </a:rPr>
              <a:t> </a:t>
            </a:r>
            <a:endParaRPr lang="nl-NL" dirty="0"/>
          </a:p>
        </p:txBody>
      </p:sp>
      <p:sp>
        <p:nvSpPr>
          <p:cNvPr id="4" name="Tijdelijke aanduiding voor dianummer 3"/>
          <p:cNvSpPr>
            <a:spLocks noGrp="1"/>
          </p:cNvSpPr>
          <p:nvPr>
            <p:ph type="sldNum" sz="quarter" idx="5"/>
          </p:nvPr>
        </p:nvSpPr>
        <p:spPr/>
        <p:txBody>
          <a:bodyPr/>
          <a:lstStyle/>
          <a:p>
            <a:fld id="{B5B68E31-4278-5247-96C6-6B0D17BFD014}" type="slidenum">
              <a:rPr lang="nl-NL" smtClean="0"/>
              <a:t>16</a:t>
            </a:fld>
            <a:endParaRPr lang="nl-NL"/>
          </a:p>
        </p:txBody>
      </p:sp>
    </p:spTree>
    <p:extLst>
      <p:ext uri="{BB962C8B-B14F-4D97-AF65-F5344CB8AC3E}">
        <p14:creationId xmlns:p14="http://schemas.microsoft.com/office/powerpoint/2010/main" val="2895215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nl-NL"/>
              <a:t>Klik om de stijl te bewerken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7" name="Date Placeholder 6"/>
          <p:cNvSpPr>
            <a:spLocks noGrp="1"/>
          </p:cNvSpPr>
          <p:nvPr>
            <p:ph type="dt" sz="half" idx="10"/>
          </p:nvPr>
        </p:nvSpPr>
        <p:spPr/>
        <p:txBody>
          <a:bodyPr/>
          <a:lstStyle/>
          <a:p>
            <a:fld id="{2622FD6B-2653-4283-BCF1-279E79A01CE9}" type="datetimeFigureOut">
              <a:rPr lang="nl-NL" smtClean="0"/>
              <a:t>06-11-18</a:t>
            </a:fld>
            <a:endParaRPr lang="nl-NL"/>
          </a:p>
        </p:txBody>
      </p:sp>
      <p:sp>
        <p:nvSpPr>
          <p:cNvPr id="8" name="Slide Number Placeholder 7"/>
          <p:cNvSpPr>
            <a:spLocks noGrp="1"/>
          </p:cNvSpPr>
          <p:nvPr>
            <p:ph type="sldNum" sz="quarter" idx="11"/>
          </p:nvPr>
        </p:nvSpPr>
        <p:spPr/>
        <p:txBody>
          <a:bodyPr/>
          <a:lstStyle/>
          <a:p>
            <a:fld id="{D13C0EFA-7184-442C-BD8E-ABB0053A7DD5}" type="slidenum">
              <a:rPr lang="nl-NL" smtClean="0"/>
              <a:t>‹nr.›</a:t>
            </a:fld>
            <a:endParaRPr lang="nl-NL"/>
          </a:p>
        </p:txBody>
      </p:sp>
      <p:sp>
        <p:nvSpPr>
          <p:cNvPr id="9" name="Footer Placeholder 8"/>
          <p:cNvSpPr>
            <a:spLocks noGrp="1"/>
          </p:cNvSpPr>
          <p:nvPr>
            <p:ph type="ftr" sz="quarter" idx="12"/>
          </p:nvPr>
        </p:nvSpPr>
        <p:spPr/>
        <p:txBody>
          <a:bodyPr/>
          <a:lstStyle/>
          <a:p>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2622FD6B-2653-4283-BCF1-279E79A01CE9}" type="datetimeFigureOut">
              <a:rPr lang="nl-NL" smtClean="0"/>
              <a:t>06-11-18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13C0EFA-7184-442C-BD8E-ABB0053A7DD5}"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nl-NL"/>
              <a:t>Klik om de stijl te bewerken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2622FD6B-2653-4283-BCF1-279E79A01CE9}" type="datetimeFigureOut">
              <a:rPr lang="nl-NL" smtClean="0"/>
              <a:t>06-11-18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13C0EFA-7184-442C-BD8E-ABB0053A7DD5}"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622FD6B-2653-4283-BCF1-279E79A01CE9}" type="datetimeFigureOut">
              <a:rPr lang="nl-NL" smtClean="0"/>
              <a:t>06-11-18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13C0EFA-7184-442C-BD8E-ABB0053A7DD5}"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nl-NL"/>
              <a:t>Klik om de stijl te bewerken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2622FD6B-2653-4283-BCF1-279E79A01CE9}" type="datetimeFigureOut">
              <a:rPr lang="nl-NL" smtClean="0"/>
              <a:t>06-11-18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13C0EFA-7184-442C-BD8E-ABB0053A7DD5}"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622FD6B-2653-4283-BCF1-279E79A01CE9}" type="datetimeFigureOut">
              <a:rPr lang="nl-NL" smtClean="0"/>
              <a:t>06-11-18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13C0EFA-7184-442C-BD8E-ABB0053A7DD5}" type="slidenum">
              <a:rPr lang="nl-NL" smtClean="0"/>
              <a:t>‹nr.›</a:t>
            </a:fld>
            <a:endParaRPr lang="nl-NL"/>
          </a:p>
        </p:txBody>
      </p:sp>
      <p:sp>
        <p:nvSpPr>
          <p:cNvPr id="9" name="Title 8"/>
          <p:cNvSpPr>
            <a:spLocks noGrp="1"/>
          </p:cNvSpPr>
          <p:nvPr>
            <p:ph type="title"/>
          </p:nvPr>
        </p:nvSpPr>
        <p:spPr>
          <a:xfrm>
            <a:off x="914400" y="1544715"/>
            <a:ext cx="7315200" cy="1154097"/>
          </a:xfrm>
        </p:spPr>
        <p:txBody>
          <a:bodyPr/>
          <a:lstStyle/>
          <a:p>
            <a:r>
              <a:rPr lang="nl-NL"/>
              <a:t>Klik om de stijl te bewerken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7" name="Date Placeholder 6"/>
          <p:cNvSpPr>
            <a:spLocks noGrp="1"/>
          </p:cNvSpPr>
          <p:nvPr>
            <p:ph type="dt" sz="half" idx="10"/>
          </p:nvPr>
        </p:nvSpPr>
        <p:spPr/>
        <p:txBody>
          <a:bodyPr/>
          <a:lstStyle/>
          <a:p>
            <a:fld id="{2622FD6B-2653-4283-BCF1-279E79A01CE9}" type="datetimeFigureOut">
              <a:rPr lang="nl-NL" smtClean="0"/>
              <a:t>06-11-18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13C0EFA-7184-442C-BD8E-ABB0053A7DD5}" type="slidenum">
              <a:rPr lang="nl-NL" smtClean="0"/>
              <a:t>‹nr.›</a:t>
            </a:fld>
            <a:endParaRPr lang="nl-NL"/>
          </a:p>
        </p:txBody>
      </p:sp>
      <p:sp>
        <p:nvSpPr>
          <p:cNvPr id="10" name="Title 9"/>
          <p:cNvSpPr>
            <a:spLocks noGrp="1"/>
          </p:cNvSpPr>
          <p:nvPr>
            <p:ph type="title"/>
          </p:nvPr>
        </p:nvSpPr>
        <p:spPr>
          <a:xfrm>
            <a:off x="914400" y="1544715"/>
            <a:ext cx="7315200" cy="1154097"/>
          </a:xfrm>
        </p:spPr>
        <p:txBody>
          <a:bodyPr/>
          <a:lstStyle/>
          <a:p>
            <a:r>
              <a:rPr lang="nl-NL"/>
              <a:t>Klik om de stijl te bewerken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Date Placeholder 2"/>
          <p:cNvSpPr>
            <a:spLocks noGrp="1"/>
          </p:cNvSpPr>
          <p:nvPr>
            <p:ph type="dt" sz="half" idx="10"/>
          </p:nvPr>
        </p:nvSpPr>
        <p:spPr/>
        <p:txBody>
          <a:bodyPr/>
          <a:lstStyle/>
          <a:p>
            <a:fld id="{2622FD6B-2653-4283-BCF1-279E79A01CE9}" type="datetimeFigureOut">
              <a:rPr lang="nl-NL" smtClean="0"/>
              <a:t>06-11-18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13C0EFA-7184-442C-BD8E-ABB0053A7DD5}"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22FD6B-2653-4283-BCF1-279E79A01CE9}" type="datetimeFigureOut">
              <a:rPr lang="nl-NL" smtClean="0"/>
              <a:t>06-11-18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13C0EFA-7184-442C-BD8E-ABB0053A7DD5}"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nl-NL"/>
              <a:t>Klik om de stijl te bewerken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2622FD6B-2653-4283-BCF1-279E79A01CE9}" type="datetimeFigureOut">
              <a:rPr lang="nl-NL" smtClean="0"/>
              <a:t>06-11-18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13C0EFA-7184-442C-BD8E-ABB0053A7DD5}"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nl-NL"/>
              <a:t>Klik om de stijl te bewerken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2622FD6B-2653-4283-BCF1-279E79A01CE9}" type="datetimeFigureOut">
              <a:rPr lang="nl-NL" smtClean="0"/>
              <a:t>06-11-18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13C0EFA-7184-442C-BD8E-ABB0053A7DD5}"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nl-NL"/>
              <a:t>Klik om de stijl te bewerken</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2622FD6B-2653-4283-BCF1-279E79A01CE9}" type="datetimeFigureOut">
              <a:rPr lang="nl-NL" smtClean="0"/>
              <a:t>06-11-18</a:t>
            </a:fld>
            <a:endParaRPr lang="nl-NL"/>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D13C0EFA-7184-442C-BD8E-ABB0053A7DD5}" type="slidenum">
              <a:rPr lang="nl-NL" smtClean="0"/>
              <a:t>‹nr.›</a:t>
            </a:fld>
            <a:endParaRPr lang="nl-NL"/>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nl-NL"/>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5.xml"/><Relationship Id="rId7"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6.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6.xml"/><Relationship Id="rId9" Type="http://schemas.openxmlformats.org/officeDocument/2006/relationships/slide" Target="slide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roomdiagram: Ponsband 4"/>
          <p:cNvSpPr/>
          <p:nvPr/>
        </p:nvSpPr>
        <p:spPr>
          <a:xfrm>
            <a:off x="1258910" y="1628800"/>
            <a:ext cx="6552728" cy="194421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5400" dirty="0"/>
          </a:p>
        </p:txBody>
      </p:sp>
      <p:sp>
        <p:nvSpPr>
          <p:cNvPr id="6" name="Rechthoek 5"/>
          <p:cNvSpPr/>
          <p:nvPr/>
        </p:nvSpPr>
        <p:spPr>
          <a:xfrm>
            <a:off x="1856159" y="1995227"/>
            <a:ext cx="5647700" cy="923330"/>
          </a:xfrm>
          <a:prstGeom prst="rect">
            <a:avLst/>
          </a:prstGeom>
          <a:noFill/>
        </p:spPr>
        <p:txBody>
          <a:bodyPr wrap="none" lIns="91440" tIns="45720" rIns="91440" bIns="45720">
            <a:spAutoFit/>
          </a:bodyPr>
          <a:lstStyle/>
          <a:p>
            <a:pPr algn="ctr"/>
            <a:r>
              <a:rPr lang="nl-NL" sz="5400" b="1" dirty="0">
                <a:ln w="24500" cmpd="dbl">
                  <a:solidFill>
                    <a:schemeClr val="tx1"/>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D</a:t>
            </a:r>
            <a:r>
              <a:rPr lang="nl-NL" sz="5400" b="1" cap="none" spc="0" dirty="0">
                <a:ln w="24500" cmpd="dbl">
                  <a:solidFill>
                    <a:schemeClr val="tx1"/>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e slimste mens</a:t>
            </a:r>
          </a:p>
        </p:txBody>
      </p:sp>
      <p:pic>
        <p:nvPicPr>
          <p:cNvPr id="2" name="Afbeelding 1">
            <a:extLst>
              <a:ext uri="{FF2B5EF4-FFF2-40B4-BE49-F238E27FC236}">
                <a16:creationId xmlns:a16="http://schemas.microsoft.com/office/drawing/2014/main" id="{C276752B-25AE-4146-AA95-4D0324ED2ACD}"/>
              </a:ext>
            </a:extLst>
          </p:cNvPr>
          <p:cNvPicPr>
            <a:picLocks noChangeAspect="1"/>
          </p:cNvPicPr>
          <p:nvPr/>
        </p:nvPicPr>
        <p:blipFill>
          <a:blip r:embed="rId2"/>
          <a:stretch>
            <a:fillRect/>
          </a:stretch>
        </p:blipFill>
        <p:spPr>
          <a:xfrm>
            <a:off x="2965509" y="3789040"/>
            <a:ext cx="3429000" cy="2374900"/>
          </a:xfrm>
          <a:prstGeom prst="rect">
            <a:avLst/>
          </a:prstGeom>
        </p:spPr>
      </p:pic>
    </p:spTree>
    <p:extLst>
      <p:ext uri="{BB962C8B-B14F-4D97-AF65-F5344CB8AC3E}">
        <p14:creationId xmlns:p14="http://schemas.microsoft.com/office/powerpoint/2010/main" val="2496121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332656"/>
            <a:ext cx="7315200" cy="1154097"/>
          </a:xfrm>
        </p:spPr>
        <p:txBody>
          <a:bodyPr/>
          <a:lstStyle/>
          <a:p>
            <a:pPr algn="ctr"/>
            <a:r>
              <a:rPr lang="nl-NL" dirty="0"/>
              <a:t>Vraag 8</a:t>
            </a:r>
          </a:p>
        </p:txBody>
      </p:sp>
      <p:sp>
        <p:nvSpPr>
          <p:cNvPr id="3" name="Stroomdiagram: Ponsband 2"/>
          <p:cNvSpPr/>
          <p:nvPr/>
        </p:nvSpPr>
        <p:spPr>
          <a:xfrm>
            <a:off x="1403648" y="2276872"/>
            <a:ext cx="6696744" cy="223224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400" dirty="0"/>
              <a:t>In welk jaar werd de Republiek der Zeven Verenigde Nederlanden gesticht? </a:t>
            </a:r>
          </a:p>
        </p:txBody>
      </p:sp>
      <p:sp>
        <p:nvSpPr>
          <p:cNvPr id="6" name="Liggende oorkonde 5"/>
          <p:cNvSpPr/>
          <p:nvPr/>
        </p:nvSpPr>
        <p:spPr>
          <a:xfrm>
            <a:off x="2483768" y="5229200"/>
            <a:ext cx="3384376" cy="104411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rgbClr val="0070C0"/>
                </a:solidFill>
              </a:rPr>
              <a:t>1588</a:t>
            </a:r>
          </a:p>
        </p:txBody>
      </p:sp>
    </p:spTree>
    <p:extLst>
      <p:ext uri="{BB962C8B-B14F-4D97-AF65-F5344CB8AC3E}">
        <p14:creationId xmlns:p14="http://schemas.microsoft.com/office/powerpoint/2010/main" val="10303686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332656"/>
            <a:ext cx="7315200" cy="1154097"/>
          </a:xfrm>
        </p:spPr>
        <p:txBody>
          <a:bodyPr/>
          <a:lstStyle/>
          <a:p>
            <a:pPr algn="ctr"/>
            <a:r>
              <a:rPr lang="nl-NL" dirty="0"/>
              <a:t>Vraag 9</a:t>
            </a:r>
          </a:p>
        </p:txBody>
      </p:sp>
      <p:sp>
        <p:nvSpPr>
          <p:cNvPr id="3" name="Stroomdiagram: Ponsband 2"/>
          <p:cNvSpPr/>
          <p:nvPr/>
        </p:nvSpPr>
        <p:spPr>
          <a:xfrm>
            <a:off x="1403648" y="2276872"/>
            <a:ext cx="6696744" cy="223224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400" dirty="0"/>
              <a:t>Wie werd als eerste vrouw in de Tweede Kamer gekozen? </a:t>
            </a:r>
          </a:p>
        </p:txBody>
      </p:sp>
      <p:sp>
        <p:nvSpPr>
          <p:cNvPr id="6" name="Liggende oorkonde 5"/>
          <p:cNvSpPr/>
          <p:nvPr/>
        </p:nvSpPr>
        <p:spPr>
          <a:xfrm>
            <a:off x="2483768" y="5229200"/>
            <a:ext cx="3384376" cy="104411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rgbClr val="0070C0"/>
                </a:solidFill>
              </a:rPr>
              <a:t>Suze Groeneweg</a:t>
            </a:r>
          </a:p>
        </p:txBody>
      </p:sp>
    </p:spTree>
    <p:extLst>
      <p:ext uri="{BB962C8B-B14F-4D97-AF65-F5344CB8AC3E}">
        <p14:creationId xmlns:p14="http://schemas.microsoft.com/office/powerpoint/2010/main" val="24836780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C607E0-F971-F44E-AEED-8CD852A6FF9C}"/>
              </a:ext>
            </a:extLst>
          </p:cNvPr>
          <p:cNvSpPr>
            <a:spLocks noGrp="1"/>
          </p:cNvSpPr>
          <p:nvPr>
            <p:ph type="title"/>
          </p:nvPr>
        </p:nvSpPr>
        <p:spPr>
          <a:xfrm>
            <a:off x="3275856" y="188640"/>
            <a:ext cx="2520280" cy="1154097"/>
          </a:xfrm>
        </p:spPr>
        <p:txBody>
          <a:bodyPr>
            <a:normAutofit fontScale="90000"/>
          </a:bodyPr>
          <a:lstStyle/>
          <a:p>
            <a:r>
              <a:rPr lang="nl-NL" dirty="0"/>
              <a:t>Ronde 2</a:t>
            </a:r>
            <a:br>
              <a:rPr lang="nl-NL" dirty="0"/>
            </a:br>
            <a:r>
              <a:rPr lang="nl-NL" dirty="0"/>
              <a:t>Open deur </a:t>
            </a:r>
          </a:p>
        </p:txBody>
      </p:sp>
      <p:sp>
        <p:nvSpPr>
          <p:cNvPr id="3" name="Tekstvak 2">
            <a:extLst>
              <a:ext uri="{FF2B5EF4-FFF2-40B4-BE49-F238E27FC236}">
                <a16:creationId xmlns:a16="http://schemas.microsoft.com/office/drawing/2014/main" id="{2A677B9C-0EF0-B347-A39B-967C99878528}"/>
              </a:ext>
            </a:extLst>
          </p:cNvPr>
          <p:cNvSpPr txBox="1"/>
          <p:nvPr/>
        </p:nvSpPr>
        <p:spPr>
          <a:xfrm>
            <a:off x="827584" y="2887584"/>
            <a:ext cx="1728192" cy="1754326"/>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lstStyle/>
          <a:p>
            <a:r>
              <a:rPr lang="nl-NL" dirty="0"/>
              <a:t>Hier een screenshot plaatsen uit het filmpje van de docent die een vraag stelt</a:t>
            </a:r>
          </a:p>
        </p:txBody>
      </p:sp>
      <p:sp>
        <p:nvSpPr>
          <p:cNvPr id="8" name="Tekstvak 7">
            <a:extLst>
              <a:ext uri="{FF2B5EF4-FFF2-40B4-BE49-F238E27FC236}">
                <a16:creationId xmlns:a16="http://schemas.microsoft.com/office/drawing/2014/main" id="{45AAC31B-700E-764B-85C4-47168758685E}"/>
              </a:ext>
            </a:extLst>
          </p:cNvPr>
          <p:cNvSpPr txBox="1"/>
          <p:nvPr/>
        </p:nvSpPr>
        <p:spPr>
          <a:xfrm>
            <a:off x="2807804" y="2887584"/>
            <a:ext cx="1728192" cy="1754326"/>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lstStyle/>
          <a:p>
            <a:r>
              <a:rPr lang="nl-NL" dirty="0"/>
              <a:t>Hier een screenshot plaatsen uit het filmpje van de docent die een vraag stelt</a:t>
            </a:r>
          </a:p>
        </p:txBody>
      </p:sp>
      <p:sp>
        <p:nvSpPr>
          <p:cNvPr id="9" name="Tekstvak 8">
            <a:extLst>
              <a:ext uri="{FF2B5EF4-FFF2-40B4-BE49-F238E27FC236}">
                <a16:creationId xmlns:a16="http://schemas.microsoft.com/office/drawing/2014/main" id="{DCF92BD2-1D4A-EB4D-B27C-29C5549560F1}"/>
              </a:ext>
            </a:extLst>
          </p:cNvPr>
          <p:cNvSpPr txBox="1"/>
          <p:nvPr/>
        </p:nvSpPr>
        <p:spPr>
          <a:xfrm>
            <a:off x="6732240" y="2889207"/>
            <a:ext cx="1728192" cy="1754326"/>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lstStyle/>
          <a:p>
            <a:r>
              <a:rPr lang="nl-NL" dirty="0"/>
              <a:t>Hier een screenshot plaatsen uit het filmpje van de docent die een vraag stelt</a:t>
            </a:r>
          </a:p>
        </p:txBody>
      </p:sp>
      <p:sp>
        <p:nvSpPr>
          <p:cNvPr id="10" name="Tekstvak 9">
            <a:extLst>
              <a:ext uri="{FF2B5EF4-FFF2-40B4-BE49-F238E27FC236}">
                <a16:creationId xmlns:a16="http://schemas.microsoft.com/office/drawing/2014/main" id="{2B439B28-C6B8-0E4B-B093-B2D465779953}"/>
              </a:ext>
            </a:extLst>
          </p:cNvPr>
          <p:cNvSpPr txBox="1"/>
          <p:nvPr/>
        </p:nvSpPr>
        <p:spPr>
          <a:xfrm>
            <a:off x="4716016" y="2919707"/>
            <a:ext cx="1728192" cy="1754326"/>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lstStyle/>
          <a:p>
            <a:r>
              <a:rPr lang="nl-NL" dirty="0"/>
              <a:t>Hier een screenshot plaatsen uit het filmpje van de docent die een vraag stelt</a:t>
            </a:r>
          </a:p>
        </p:txBody>
      </p:sp>
    </p:spTree>
    <p:extLst>
      <p:ext uri="{BB962C8B-B14F-4D97-AF65-F5344CB8AC3E}">
        <p14:creationId xmlns:p14="http://schemas.microsoft.com/office/powerpoint/2010/main" val="3279835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116633"/>
            <a:ext cx="7315200" cy="792088"/>
          </a:xfrm>
        </p:spPr>
        <p:txBody>
          <a:bodyPr/>
          <a:lstStyle/>
          <a:p>
            <a:pPr algn="ctr"/>
            <a:r>
              <a:rPr lang="nl-NL" dirty="0"/>
              <a:t>Ronde 3 - Puzzel</a:t>
            </a:r>
          </a:p>
        </p:txBody>
      </p:sp>
      <p:sp>
        <p:nvSpPr>
          <p:cNvPr id="4" name="Ovaal 3"/>
          <p:cNvSpPr/>
          <p:nvPr/>
        </p:nvSpPr>
        <p:spPr>
          <a:xfrm>
            <a:off x="473041" y="2376734"/>
            <a:ext cx="1705895"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Locke</a:t>
            </a:r>
          </a:p>
        </p:txBody>
      </p:sp>
      <p:sp>
        <p:nvSpPr>
          <p:cNvPr id="5" name="Ovaal 4"/>
          <p:cNvSpPr/>
          <p:nvPr/>
        </p:nvSpPr>
        <p:spPr>
          <a:xfrm>
            <a:off x="2409810" y="2341342"/>
            <a:ext cx="1946166"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vergissing</a:t>
            </a:r>
          </a:p>
        </p:txBody>
      </p:sp>
      <p:sp>
        <p:nvSpPr>
          <p:cNvPr id="6" name="Ovaal 5"/>
          <p:cNvSpPr/>
          <p:nvPr/>
        </p:nvSpPr>
        <p:spPr>
          <a:xfrm>
            <a:off x="6789440" y="2341342"/>
            <a:ext cx="2381913"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Van der </a:t>
            </a:r>
            <a:r>
              <a:rPr lang="nl-NL" dirty="0" err="1"/>
              <a:t>Capellen</a:t>
            </a:r>
            <a:r>
              <a:rPr lang="nl-NL" dirty="0"/>
              <a:t> tot den Pol</a:t>
            </a:r>
          </a:p>
        </p:txBody>
      </p:sp>
      <p:sp>
        <p:nvSpPr>
          <p:cNvPr id="7" name="Ovaal 6"/>
          <p:cNvSpPr/>
          <p:nvPr/>
        </p:nvSpPr>
        <p:spPr>
          <a:xfrm>
            <a:off x="4557192" y="2341342"/>
            <a:ext cx="2031032"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agressief</a:t>
            </a:r>
          </a:p>
        </p:txBody>
      </p:sp>
      <p:sp>
        <p:nvSpPr>
          <p:cNvPr id="8" name="Ovaal 7"/>
          <p:cNvSpPr/>
          <p:nvPr/>
        </p:nvSpPr>
        <p:spPr>
          <a:xfrm>
            <a:off x="353883" y="4133532"/>
            <a:ext cx="1944215"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socialisten</a:t>
            </a:r>
          </a:p>
        </p:txBody>
      </p:sp>
      <p:sp>
        <p:nvSpPr>
          <p:cNvPr id="9" name="Ovaal 8"/>
          <p:cNvSpPr/>
          <p:nvPr/>
        </p:nvSpPr>
        <p:spPr>
          <a:xfrm>
            <a:off x="2383814" y="4151400"/>
            <a:ext cx="2173378"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Montesquieu</a:t>
            </a:r>
            <a:endParaRPr lang="nl-NL" dirty="0"/>
          </a:p>
        </p:txBody>
      </p:sp>
      <p:sp>
        <p:nvSpPr>
          <p:cNvPr id="10" name="Ovaal 9"/>
          <p:cNvSpPr/>
          <p:nvPr/>
        </p:nvSpPr>
        <p:spPr>
          <a:xfrm>
            <a:off x="6876256" y="4151400"/>
            <a:ext cx="2093881"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revolutie</a:t>
            </a:r>
          </a:p>
        </p:txBody>
      </p:sp>
      <p:sp>
        <p:nvSpPr>
          <p:cNvPr id="11" name="Ovaal 10"/>
          <p:cNvSpPr/>
          <p:nvPr/>
        </p:nvSpPr>
        <p:spPr>
          <a:xfrm>
            <a:off x="4585138" y="4151400"/>
            <a:ext cx="2132289"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Rousseau</a:t>
            </a:r>
          </a:p>
        </p:txBody>
      </p:sp>
      <p:sp>
        <p:nvSpPr>
          <p:cNvPr id="12" name="Ovaal 11"/>
          <p:cNvSpPr/>
          <p:nvPr/>
        </p:nvSpPr>
        <p:spPr>
          <a:xfrm>
            <a:off x="473042" y="3257106"/>
            <a:ext cx="1705895"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Mussert</a:t>
            </a:r>
          </a:p>
        </p:txBody>
      </p:sp>
      <p:sp>
        <p:nvSpPr>
          <p:cNvPr id="13" name="Ovaal 12"/>
          <p:cNvSpPr/>
          <p:nvPr/>
        </p:nvSpPr>
        <p:spPr>
          <a:xfrm>
            <a:off x="2383815" y="3257106"/>
            <a:ext cx="2098958"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1931</a:t>
            </a:r>
          </a:p>
        </p:txBody>
      </p:sp>
      <p:sp>
        <p:nvSpPr>
          <p:cNvPr id="14" name="Ovaal 13"/>
          <p:cNvSpPr/>
          <p:nvPr/>
        </p:nvSpPr>
        <p:spPr>
          <a:xfrm>
            <a:off x="6876257" y="3272928"/>
            <a:ext cx="2093880"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extreem-</a:t>
            </a:r>
            <a:br>
              <a:rPr lang="nl-NL" dirty="0"/>
            </a:br>
            <a:r>
              <a:rPr lang="nl-NL" dirty="0"/>
              <a:t>rechts</a:t>
            </a:r>
          </a:p>
        </p:txBody>
      </p:sp>
      <p:sp>
        <p:nvSpPr>
          <p:cNvPr id="15" name="Ovaal 14"/>
          <p:cNvSpPr/>
          <p:nvPr/>
        </p:nvSpPr>
        <p:spPr>
          <a:xfrm>
            <a:off x="4641603" y="3257106"/>
            <a:ext cx="2075824"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SDAP</a:t>
            </a:r>
          </a:p>
        </p:txBody>
      </p:sp>
      <p:sp>
        <p:nvSpPr>
          <p:cNvPr id="17" name="Afgeronde rechthoek 16"/>
          <p:cNvSpPr/>
          <p:nvPr/>
        </p:nvSpPr>
        <p:spPr>
          <a:xfrm>
            <a:off x="1614023" y="5637137"/>
            <a:ext cx="1872208" cy="7920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Verlichters</a:t>
            </a:r>
            <a:endParaRPr lang="nl-NL" dirty="0"/>
          </a:p>
        </p:txBody>
      </p:sp>
      <p:sp>
        <p:nvSpPr>
          <p:cNvPr id="18" name="Afgeronde rechthoek 17"/>
          <p:cNvSpPr/>
          <p:nvPr/>
        </p:nvSpPr>
        <p:spPr>
          <a:xfrm>
            <a:off x="3647970" y="5637137"/>
            <a:ext cx="1872208" cy="7920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Troelstra</a:t>
            </a:r>
          </a:p>
        </p:txBody>
      </p:sp>
      <p:sp>
        <p:nvSpPr>
          <p:cNvPr id="19" name="Afgeronde rechthoek 18"/>
          <p:cNvSpPr/>
          <p:nvPr/>
        </p:nvSpPr>
        <p:spPr>
          <a:xfrm>
            <a:off x="5781323" y="5637137"/>
            <a:ext cx="1872208" cy="7920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NSB</a:t>
            </a:r>
          </a:p>
        </p:txBody>
      </p:sp>
    </p:spTree>
    <p:extLst>
      <p:ext uri="{BB962C8B-B14F-4D97-AF65-F5344CB8AC3E}">
        <p14:creationId xmlns:p14="http://schemas.microsoft.com/office/powerpoint/2010/main" val="346709780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7"/>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9" presetClass="exit" presetSubtype="0" fill="hold" grpId="0" nodeType="withEffect">
                                  <p:stCondLst>
                                    <p:cond delay="0"/>
                                  </p:stCondLst>
                                  <p:childTnLst>
                                    <p:animEffect transition="out" filter="dissolve">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par>
                                <p:cTn id="12" presetID="22" presetClass="exit" presetSubtype="4" fill="hold" grpId="0" nodeType="withEffect">
                                  <p:stCondLst>
                                    <p:cond delay="0"/>
                                  </p:stCondLst>
                                  <p:childTnLst>
                                    <p:animEffect transition="out" filter="wipe(down)">
                                      <p:cBhvr>
                                        <p:cTn id="13" dur="500"/>
                                        <p:tgtEl>
                                          <p:spTgt spid="13"/>
                                        </p:tgtEl>
                                      </p:cBhvr>
                                    </p:animEffect>
                                    <p:set>
                                      <p:cBhvr>
                                        <p:cTn id="14" dur="1" fill="hold">
                                          <p:stCondLst>
                                            <p:cond delay="499"/>
                                          </p:stCondLst>
                                        </p:cTn>
                                        <p:tgtEl>
                                          <p:spTgt spid="13"/>
                                        </p:tgtEl>
                                        <p:attrNameLst>
                                          <p:attrName>style.visibility</p:attrName>
                                        </p:attrNameLst>
                                      </p:cBhvr>
                                      <p:to>
                                        <p:strVal val="hidden"/>
                                      </p:to>
                                    </p:set>
                                  </p:childTnLst>
                                </p:cTn>
                              </p:par>
                              <p:par>
                                <p:cTn id="15" presetID="22" presetClass="exit" presetSubtype="4" fill="hold" grpId="0" nodeType="withEffect">
                                  <p:stCondLst>
                                    <p:cond delay="0"/>
                                  </p:stCondLst>
                                  <p:childTnLst>
                                    <p:animEffect transition="out" filter="wipe(down)">
                                      <p:cBhvr>
                                        <p:cTn id="16" dur="500"/>
                                        <p:tgtEl>
                                          <p:spTgt spid="11"/>
                                        </p:tgtEl>
                                      </p:cBhvr>
                                    </p:animEffect>
                                    <p:set>
                                      <p:cBhvr>
                                        <p:cTn id="17" dur="1" fill="hold">
                                          <p:stCondLst>
                                            <p:cond delay="499"/>
                                          </p:stCondLst>
                                        </p:cTn>
                                        <p:tgtEl>
                                          <p:spTgt spid="11"/>
                                        </p:tgtEl>
                                        <p:attrNameLst>
                                          <p:attrName>style.visibility</p:attrName>
                                        </p:attrNameLst>
                                      </p:cBhvr>
                                      <p:to>
                                        <p:strVal val="hidden"/>
                                      </p:to>
                                    </p:set>
                                  </p:childTnLst>
                                </p:cTn>
                              </p:par>
                              <p:par>
                                <p:cTn id="18" presetID="22" presetClass="exit" presetSubtype="4" fill="hold" grpId="0" nodeType="withEffect">
                                  <p:stCondLst>
                                    <p:cond delay="0"/>
                                  </p:stCondLst>
                                  <p:childTnLst>
                                    <p:animEffect transition="out" filter="wipe(down)">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21" restart="whenNotActive" fill="hold" evtFilter="cancelBubble" nodeType="interactiveSeq">
                <p:stCondLst>
                  <p:cond evt="onClick" delay="0">
                    <p:tgtEl>
                      <p:spTgt spid="18"/>
                    </p:tgtEl>
                  </p:cond>
                </p:stCondLst>
                <p:endSync evt="end" delay="0">
                  <p:rtn val="all"/>
                </p:endSync>
                <p:childTnLst>
                  <p:par>
                    <p:cTn id="22" fill="hold">
                      <p:stCondLst>
                        <p:cond delay="0"/>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8">
                                            <p:txEl>
                                              <p:pRg st="0" end="0"/>
                                            </p:txEl>
                                          </p:spTgt>
                                        </p:tgtEl>
                                        <p:attrNameLst>
                                          <p:attrName>style.visibility</p:attrName>
                                        </p:attrNameLst>
                                      </p:cBhvr>
                                      <p:to>
                                        <p:strVal val="visible"/>
                                      </p:to>
                                    </p:set>
                                    <p:anim calcmode="lin" valueType="num">
                                      <p:cBhvr additive="base">
                                        <p:cTn id="26"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8">
                                            <p:txEl>
                                              <p:pRg st="0" end="0"/>
                                            </p:txEl>
                                          </p:spTgt>
                                        </p:tgtEl>
                                        <p:attrNameLst>
                                          <p:attrName>ppt_y</p:attrName>
                                        </p:attrNameLst>
                                      </p:cBhvr>
                                      <p:tavLst>
                                        <p:tav tm="0">
                                          <p:val>
                                            <p:strVal val="1+#ppt_h/2"/>
                                          </p:val>
                                        </p:tav>
                                        <p:tav tm="100000">
                                          <p:val>
                                            <p:strVal val="#ppt_y"/>
                                          </p:val>
                                        </p:tav>
                                      </p:tavLst>
                                    </p:anim>
                                  </p:childTnLst>
                                </p:cTn>
                              </p:par>
                              <p:par>
                                <p:cTn id="28" presetID="16" presetClass="exit" presetSubtype="21" fill="hold" grpId="0" nodeType="withEffect">
                                  <p:stCondLst>
                                    <p:cond delay="0"/>
                                  </p:stCondLst>
                                  <p:childTnLst>
                                    <p:animEffect transition="out" filter="barn(inVertical)">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par>
                                <p:cTn id="31" presetID="16" presetClass="exit" presetSubtype="21" fill="hold" grpId="0" nodeType="withEffect">
                                  <p:stCondLst>
                                    <p:cond delay="0"/>
                                  </p:stCondLst>
                                  <p:childTnLst>
                                    <p:animEffect transition="out" filter="barn(inVertical)">
                                      <p:cBhvr>
                                        <p:cTn id="32" dur="500"/>
                                        <p:tgtEl>
                                          <p:spTgt spid="12"/>
                                        </p:tgtEl>
                                      </p:cBhvr>
                                    </p:animEffect>
                                    <p:set>
                                      <p:cBhvr>
                                        <p:cTn id="33" dur="1" fill="hold">
                                          <p:stCondLst>
                                            <p:cond delay="499"/>
                                          </p:stCondLst>
                                        </p:cTn>
                                        <p:tgtEl>
                                          <p:spTgt spid="12"/>
                                        </p:tgtEl>
                                        <p:attrNameLst>
                                          <p:attrName>style.visibility</p:attrName>
                                        </p:attrNameLst>
                                      </p:cBhvr>
                                      <p:to>
                                        <p:strVal val="hidden"/>
                                      </p:to>
                                    </p:set>
                                  </p:childTnLst>
                                </p:cTn>
                              </p:par>
                              <p:par>
                                <p:cTn id="34" presetID="16" presetClass="exit" presetSubtype="21" fill="hold" grpId="0" nodeType="withEffect">
                                  <p:stCondLst>
                                    <p:cond delay="0"/>
                                  </p:stCondLst>
                                  <p:childTnLst>
                                    <p:animEffect transition="out" filter="barn(inVertical)">
                                      <p:cBhvr>
                                        <p:cTn id="35" dur="500"/>
                                        <p:tgtEl>
                                          <p:spTgt spid="8"/>
                                        </p:tgtEl>
                                      </p:cBhvr>
                                    </p:animEffect>
                                    <p:set>
                                      <p:cBhvr>
                                        <p:cTn id="36" dur="1" fill="hold">
                                          <p:stCondLst>
                                            <p:cond delay="499"/>
                                          </p:stCondLst>
                                        </p:cTn>
                                        <p:tgtEl>
                                          <p:spTgt spid="8"/>
                                        </p:tgtEl>
                                        <p:attrNameLst>
                                          <p:attrName>style.visibility</p:attrName>
                                        </p:attrNameLst>
                                      </p:cBhvr>
                                      <p:to>
                                        <p:strVal val="hidden"/>
                                      </p:to>
                                    </p:set>
                                  </p:childTnLst>
                                </p:cTn>
                              </p:par>
                              <p:par>
                                <p:cTn id="37" presetID="16" presetClass="exit" presetSubtype="21" fill="hold" grpId="0" nodeType="withEffect">
                                  <p:stCondLst>
                                    <p:cond delay="0"/>
                                  </p:stCondLst>
                                  <p:childTnLst>
                                    <p:animEffect transition="out" filter="barn(inVertical)">
                                      <p:cBhvr>
                                        <p:cTn id="38" dur="500"/>
                                        <p:tgtEl>
                                          <p:spTgt spid="9"/>
                                        </p:tgtEl>
                                      </p:cBhvr>
                                    </p:animEffect>
                                    <p:set>
                                      <p:cBhvr>
                                        <p:cTn id="39"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40" restart="whenNotActive" fill="hold" evtFilter="cancelBubble" nodeType="interactiveSeq">
                <p:stCondLst>
                  <p:cond evt="onClick" delay="0">
                    <p:tgtEl>
                      <p:spTgt spid="19"/>
                    </p:tgtEl>
                  </p:cond>
                </p:stCondLst>
                <p:endSync evt="end" delay="0">
                  <p:rtn val="all"/>
                </p:endSync>
                <p:childTnLst>
                  <p:par>
                    <p:cTn id="41" fill="hold">
                      <p:stCondLst>
                        <p:cond delay="0"/>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9">
                                            <p:txEl>
                                              <p:pRg st="0" end="0"/>
                                            </p:txEl>
                                          </p:spTgt>
                                        </p:tgtEl>
                                        <p:attrNameLst>
                                          <p:attrName>style.visibility</p:attrName>
                                        </p:attrNameLst>
                                      </p:cBhvr>
                                      <p:to>
                                        <p:strVal val="visible"/>
                                      </p:to>
                                    </p:set>
                                    <p:anim calcmode="lin" valueType="num">
                                      <p:cBhvr additive="base">
                                        <p:cTn id="45"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9">
                                            <p:txEl>
                                              <p:pRg st="0" end="0"/>
                                            </p:txEl>
                                          </p:spTgt>
                                        </p:tgtEl>
                                        <p:attrNameLst>
                                          <p:attrName>ppt_y</p:attrName>
                                        </p:attrNameLst>
                                      </p:cBhvr>
                                      <p:tavLst>
                                        <p:tav tm="0">
                                          <p:val>
                                            <p:strVal val="1+#ppt_h/2"/>
                                          </p:val>
                                        </p:tav>
                                        <p:tav tm="100000">
                                          <p:val>
                                            <p:strVal val="#ppt_y"/>
                                          </p:val>
                                        </p:tav>
                                      </p:tavLst>
                                    </p:anim>
                                  </p:childTnLst>
                                </p:cTn>
                              </p:par>
                              <p:par>
                                <p:cTn id="47" presetID="2" presetClass="exit" presetSubtype="4" fill="hold" grpId="0" nodeType="withEffect">
                                  <p:stCondLst>
                                    <p:cond delay="0"/>
                                  </p:stCondLst>
                                  <p:childTnLst>
                                    <p:anim calcmode="lin" valueType="num">
                                      <p:cBhvr additive="base">
                                        <p:cTn id="48" dur="500"/>
                                        <p:tgtEl>
                                          <p:spTgt spid="7"/>
                                        </p:tgtEl>
                                        <p:attrNameLst>
                                          <p:attrName>ppt_x</p:attrName>
                                        </p:attrNameLst>
                                      </p:cBhvr>
                                      <p:tavLst>
                                        <p:tav tm="0">
                                          <p:val>
                                            <p:strVal val="ppt_x"/>
                                          </p:val>
                                        </p:tav>
                                        <p:tav tm="100000">
                                          <p:val>
                                            <p:strVal val="ppt_x"/>
                                          </p:val>
                                        </p:tav>
                                      </p:tavLst>
                                    </p:anim>
                                    <p:anim calcmode="lin" valueType="num">
                                      <p:cBhvr additive="base">
                                        <p:cTn id="49" dur="500"/>
                                        <p:tgtEl>
                                          <p:spTgt spid="7"/>
                                        </p:tgtEl>
                                        <p:attrNameLst>
                                          <p:attrName>ppt_y</p:attrName>
                                        </p:attrNameLst>
                                      </p:cBhvr>
                                      <p:tavLst>
                                        <p:tav tm="0">
                                          <p:val>
                                            <p:strVal val="ppt_y"/>
                                          </p:val>
                                        </p:tav>
                                        <p:tav tm="100000">
                                          <p:val>
                                            <p:strVal val="1+ppt_h/2"/>
                                          </p:val>
                                        </p:tav>
                                      </p:tavLst>
                                    </p:anim>
                                    <p:set>
                                      <p:cBhvr>
                                        <p:cTn id="50" dur="1" fill="hold">
                                          <p:stCondLst>
                                            <p:cond delay="499"/>
                                          </p:stCondLst>
                                        </p:cTn>
                                        <p:tgtEl>
                                          <p:spTgt spid="7"/>
                                        </p:tgtEl>
                                        <p:attrNameLst>
                                          <p:attrName>style.visibility</p:attrName>
                                        </p:attrNameLst>
                                      </p:cBhvr>
                                      <p:to>
                                        <p:strVal val="hidden"/>
                                      </p:to>
                                    </p:set>
                                  </p:childTnLst>
                                </p:cTn>
                              </p:par>
                              <p:par>
                                <p:cTn id="51" presetID="2" presetClass="exit" presetSubtype="4" fill="hold" grpId="0" nodeType="withEffect">
                                  <p:stCondLst>
                                    <p:cond delay="0"/>
                                  </p:stCondLst>
                                  <p:childTnLst>
                                    <p:anim calcmode="lin" valueType="num">
                                      <p:cBhvr additive="base">
                                        <p:cTn id="52" dur="500"/>
                                        <p:tgtEl>
                                          <p:spTgt spid="15"/>
                                        </p:tgtEl>
                                        <p:attrNameLst>
                                          <p:attrName>ppt_x</p:attrName>
                                        </p:attrNameLst>
                                      </p:cBhvr>
                                      <p:tavLst>
                                        <p:tav tm="0">
                                          <p:val>
                                            <p:strVal val="ppt_x"/>
                                          </p:val>
                                        </p:tav>
                                        <p:tav tm="100000">
                                          <p:val>
                                            <p:strVal val="ppt_x"/>
                                          </p:val>
                                        </p:tav>
                                      </p:tavLst>
                                    </p:anim>
                                    <p:anim calcmode="lin" valueType="num">
                                      <p:cBhvr additive="base">
                                        <p:cTn id="53" dur="500"/>
                                        <p:tgtEl>
                                          <p:spTgt spid="15"/>
                                        </p:tgtEl>
                                        <p:attrNameLst>
                                          <p:attrName>ppt_y</p:attrName>
                                        </p:attrNameLst>
                                      </p:cBhvr>
                                      <p:tavLst>
                                        <p:tav tm="0">
                                          <p:val>
                                            <p:strVal val="ppt_y"/>
                                          </p:val>
                                        </p:tav>
                                        <p:tav tm="100000">
                                          <p:val>
                                            <p:strVal val="1+ppt_h/2"/>
                                          </p:val>
                                        </p:tav>
                                      </p:tavLst>
                                    </p:anim>
                                    <p:set>
                                      <p:cBhvr>
                                        <p:cTn id="54" dur="1" fill="hold">
                                          <p:stCondLst>
                                            <p:cond delay="499"/>
                                          </p:stCondLst>
                                        </p:cTn>
                                        <p:tgtEl>
                                          <p:spTgt spid="15"/>
                                        </p:tgtEl>
                                        <p:attrNameLst>
                                          <p:attrName>style.visibility</p:attrName>
                                        </p:attrNameLst>
                                      </p:cBhvr>
                                      <p:to>
                                        <p:strVal val="hidden"/>
                                      </p:to>
                                    </p:set>
                                  </p:childTnLst>
                                </p:cTn>
                              </p:par>
                              <p:par>
                                <p:cTn id="55" presetID="2" presetClass="exit" presetSubtype="4" fill="hold" grpId="0" nodeType="withEffect">
                                  <p:stCondLst>
                                    <p:cond delay="0"/>
                                  </p:stCondLst>
                                  <p:childTnLst>
                                    <p:anim calcmode="lin" valueType="num">
                                      <p:cBhvr additive="base">
                                        <p:cTn id="56" dur="500"/>
                                        <p:tgtEl>
                                          <p:spTgt spid="14"/>
                                        </p:tgtEl>
                                        <p:attrNameLst>
                                          <p:attrName>ppt_x</p:attrName>
                                        </p:attrNameLst>
                                      </p:cBhvr>
                                      <p:tavLst>
                                        <p:tav tm="0">
                                          <p:val>
                                            <p:strVal val="ppt_x"/>
                                          </p:val>
                                        </p:tav>
                                        <p:tav tm="100000">
                                          <p:val>
                                            <p:strVal val="ppt_x"/>
                                          </p:val>
                                        </p:tav>
                                      </p:tavLst>
                                    </p:anim>
                                    <p:anim calcmode="lin" valueType="num">
                                      <p:cBhvr additive="base">
                                        <p:cTn id="57" dur="500"/>
                                        <p:tgtEl>
                                          <p:spTgt spid="14"/>
                                        </p:tgtEl>
                                        <p:attrNameLst>
                                          <p:attrName>ppt_y</p:attrName>
                                        </p:attrNameLst>
                                      </p:cBhvr>
                                      <p:tavLst>
                                        <p:tav tm="0">
                                          <p:val>
                                            <p:strVal val="ppt_y"/>
                                          </p:val>
                                        </p:tav>
                                        <p:tav tm="100000">
                                          <p:val>
                                            <p:strVal val="1+ppt_h/2"/>
                                          </p:val>
                                        </p:tav>
                                      </p:tavLst>
                                    </p:anim>
                                    <p:set>
                                      <p:cBhvr>
                                        <p:cTn id="58" dur="1" fill="hold">
                                          <p:stCondLst>
                                            <p:cond delay="499"/>
                                          </p:stCondLst>
                                        </p:cTn>
                                        <p:tgtEl>
                                          <p:spTgt spid="14"/>
                                        </p:tgtEl>
                                        <p:attrNameLst>
                                          <p:attrName>style.visibility</p:attrName>
                                        </p:attrNameLst>
                                      </p:cBhvr>
                                      <p:to>
                                        <p:strVal val="hidden"/>
                                      </p:to>
                                    </p:set>
                                  </p:childTnLst>
                                </p:cTn>
                              </p:par>
                              <p:par>
                                <p:cTn id="59" presetID="2" presetClass="exit" presetSubtype="4" fill="hold" grpId="0" nodeType="withEffect">
                                  <p:stCondLst>
                                    <p:cond delay="0"/>
                                  </p:stCondLst>
                                  <p:childTnLst>
                                    <p:anim calcmode="lin" valueType="num">
                                      <p:cBhvr additive="base">
                                        <p:cTn id="60" dur="500"/>
                                        <p:tgtEl>
                                          <p:spTgt spid="10"/>
                                        </p:tgtEl>
                                        <p:attrNameLst>
                                          <p:attrName>ppt_x</p:attrName>
                                        </p:attrNameLst>
                                      </p:cBhvr>
                                      <p:tavLst>
                                        <p:tav tm="0">
                                          <p:val>
                                            <p:strVal val="ppt_x"/>
                                          </p:val>
                                        </p:tav>
                                        <p:tav tm="100000">
                                          <p:val>
                                            <p:strVal val="ppt_x"/>
                                          </p:val>
                                        </p:tav>
                                      </p:tavLst>
                                    </p:anim>
                                    <p:anim calcmode="lin" valueType="num">
                                      <p:cBhvr additive="base">
                                        <p:cTn id="61" dur="500"/>
                                        <p:tgtEl>
                                          <p:spTgt spid="10"/>
                                        </p:tgtEl>
                                        <p:attrNameLst>
                                          <p:attrName>ppt_y</p:attrName>
                                        </p:attrNameLst>
                                      </p:cBhvr>
                                      <p:tavLst>
                                        <p:tav tm="0">
                                          <p:val>
                                            <p:strVal val="ppt_y"/>
                                          </p:val>
                                        </p:tav>
                                        <p:tav tm="100000">
                                          <p:val>
                                            <p:strVal val="1+ppt_h/2"/>
                                          </p:val>
                                        </p:tav>
                                      </p:tavLst>
                                    </p:anim>
                                    <p:set>
                                      <p:cBhvr>
                                        <p:cTn id="62"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116633"/>
            <a:ext cx="7315200" cy="792088"/>
          </a:xfrm>
        </p:spPr>
        <p:txBody>
          <a:bodyPr/>
          <a:lstStyle/>
          <a:p>
            <a:pPr algn="ctr"/>
            <a:r>
              <a:rPr lang="nl-NL" dirty="0"/>
              <a:t>Ronde 3 - Puzzel</a:t>
            </a:r>
          </a:p>
        </p:txBody>
      </p:sp>
      <p:sp>
        <p:nvSpPr>
          <p:cNvPr id="4" name="Ovaal 3"/>
          <p:cNvSpPr/>
          <p:nvPr/>
        </p:nvSpPr>
        <p:spPr>
          <a:xfrm>
            <a:off x="473041" y="2376734"/>
            <a:ext cx="1705895"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census</a:t>
            </a:r>
          </a:p>
        </p:txBody>
      </p:sp>
      <p:sp>
        <p:nvSpPr>
          <p:cNvPr id="5" name="Ovaal 4"/>
          <p:cNvSpPr/>
          <p:nvPr/>
        </p:nvSpPr>
        <p:spPr>
          <a:xfrm>
            <a:off x="2409810" y="2341342"/>
            <a:ext cx="1946166"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SDB</a:t>
            </a:r>
          </a:p>
        </p:txBody>
      </p:sp>
      <p:sp>
        <p:nvSpPr>
          <p:cNvPr id="6" name="Ovaal 5"/>
          <p:cNvSpPr/>
          <p:nvPr/>
        </p:nvSpPr>
        <p:spPr>
          <a:xfrm>
            <a:off x="6789440" y="2341342"/>
            <a:ext cx="2381913"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propaganda-</a:t>
            </a:r>
            <a:br>
              <a:rPr lang="nl-NL" dirty="0"/>
            </a:br>
            <a:r>
              <a:rPr lang="nl-NL" dirty="0"/>
              <a:t>tochten</a:t>
            </a:r>
          </a:p>
        </p:txBody>
      </p:sp>
      <p:sp>
        <p:nvSpPr>
          <p:cNvPr id="7" name="Ovaal 6"/>
          <p:cNvSpPr/>
          <p:nvPr/>
        </p:nvSpPr>
        <p:spPr>
          <a:xfrm>
            <a:off x="4557192" y="2341342"/>
            <a:ext cx="2031032"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arbeiders</a:t>
            </a:r>
          </a:p>
        </p:txBody>
      </p:sp>
      <p:sp>
        <p:nvSpPr>
          <p:cNvPr id="8" name="Ovaal 7"/>
          <p:cNvSpPr/>
          <p:nvPr/>
        </p:nvSpPr>
        <p:spPr>
          <a:xfrm>
            <a:off x="353883" y="4133532"/>
            <a:ext cx="1944215"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passief</a:t>
            </a:r>
          </a:p>
        </p:txBody>
      </p:sp>
      <p:sp>
        <p:nvSpPr>
          <p:cNvPr id="9" name="Ovaal 8"/>
          <p:cNvSpPr/>
          <p:nvPr/>
        </p:nvSpPr>
        <p:spPr>
          <a:xfrm>
            <a:off x="2383814" y="4151400"/>
            <a:ext cx="2173378"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gevangenis-</a:t>
            </a:r>
            <a:br>
              <a:rPr lang="nl-NL" dirty="0"/>
            </a:br>
            <a:r>
              <a:rPr lang="nl-NL" dirty="0"/>
              <a:t>straf</a:t>
            </a:r>
          </a:p>
        </p:txBody>
      </p:sp>
      <p:sp>
        <p:nvSpPr>
          <p:cNvPr id="10" name="Ovaal 9"/>
          <p:cNvSpPr/>
          <p:nvPr/>
        </p:nvSpPr>
        <p:spPr>
          <a:xfrm>
            <a:off x="6876256" y="4151400"/>
            <a:ext cx="2093881"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kinderarbeid</a:t>
            </a:r>
          </a:p>
        </p:txBody>
      </p:sp>
      <p:sp>
        <p:nvSpPr>
          <p:cNvPr id="11" name="Ovaal 10"/>
          <p:cNvSpPr/>
          <p:nvPr/>
        </p:nvSpPr>
        <p:spPr>
          <a:xfrm>
            <a:off x="4585138" y="4151400"/>
            <a:ext cx="2132289"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armoede</a:t>
            </a:r>
          </a:p>
        </p:txBody>
      </p:sp>
      <p:sp>
        <p:nvSpPr>
          <p:cNvPr id="12" name="Ovaal 11"/>
          <p:cNvSpPr/>
          <p:nvPr/>
        </p:nvSpPr>
        <p:spPr>
          <a:xfrm>
            <a:off x="473042" y="3257106"/>
            <a:ext cx="1705895"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fabrieken</a:t>
            </a:r>
          </a:p>
        </p:txBody>
      </p:sp>
      <p:sp>
        <p:nvSpPr>
          <p:cNvPr id="13" name="Ovaal 12"/>
          <p:cNvSpPr/>
          <p:nvPr/>
        </p:nvSpPr>
        <p:spPr>
          <a:xfrm>
            <a:off x="2383815" y="3257106"/>
            <a:ext cx="2098958"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mannen</a:t>
            </a:r>
          </a:p>
        </p:txBody>
      </p:sp>
      <p:sp>
        <p:nvSpPr>
          <p:cNvPr id="14" name="Ovaal 13"/>
          <p:cNvSpPr/>
          <p:nvPr/>
        </p:nvSpPr>
        <p:spPr>
          <a:xfrm>
            <a:off x="6876257" y="3272928"/>
            <a:ext cx="2093880"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actief</a:t>
            </a:r>
          </a:p>
        </p:txBody>
      </p:sp>
      <p:sp>
        <p:nvSpPr>
          <p:cNvPr id="15" name="Ovaal 14"/>
          <p:cNvSpPr/>
          <p:nvPr/>
        </p:nvSpPr>
        <p:spPr>
          <a:xfrm>
            <a:off x="4641603" y="3257106"/>
            <a:ext cx="2075824"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Recht voor Allen</a:t>
            </a:r>
          </a:p>
        </p:txBody>
      </p:sp>
      <p:sp>
        <p:nvSpPr>
          <p:cNvPr id="17" name="Afgeronde rechthoek 16"/>
          <p:cNvSpPr/>
          <p:nvPr/>
        </p:nvSpPr>
        <p:spPr>
          <a:xfrm>
            <a:off x="1614023" y="5637137"/>
            <a:ext cx="1872208" cy="7920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Domela Nieuwenhuis</a:t>
            </a:r>
          </a:p>
        </p:txBody>
      </p:sp>
      <p:sp>
        <p:nvSpPr>
          <p:cNvPr id="18" name="Afgeronde rechthoek 17"/>
          <p:cNvSpPr/>
          <p:nvPr/>
        </p:nvSpPr>
        <p:spPr>
          <a:xfrm>
            <a:off x="3647970" y="5637137"/>
            <a:ext cx="1872208" cy="7920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sociale kwestie</a:t>
            </a:r>
          </a:p>
        </p:txBody>
      </p:sp>
      <p:sp>
        <p:nvSpPr>
          <p:cNvPr id="19" name="Afgeronde rechthoek 18"/>
          <p:cNvSpPr/>
          <p:nvPr/>
        </p:nvSpPr>
        <p:spPr>
          <a:xfrm>
            <a:off x="5781323" y="5637137"/>
            <a:ext cx="1872208" cy="7920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kiesrecht</a:t>
            </a:r>
          </a:p>
        </p:txBody>
      </p:sp>
    </p:spTree>
    <p:extLst>
      <p:ext uri="{BB962C8B-B14F-4D97-AF65-F5344CB8AC3E}">
        <p14:creationId xmlns:p14="http://schemas.microsoft.com/office/powerpoint/2010/main" val="17716123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7"/>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9" presetClass="exit" presetSubtype="0" fill="hold" grpId="0" nodeType="withEffect">
                                  <p:stCondLst>
                                    <p:cond delay="0"/>
                                  </p:stCondLst>
                                  <p:childTnLst>
                                    <p:animEffect transition="out" filter="dissolve">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par>
                                <p:cTn id="12" presetID="22" presetClass="exit" presetSubtype="4" fill="hold" grpId="0" nodeType="withEffect">
                                  <p:stCondLst>
                                    <p:cond delay="0"/>
                                  </p:stCondLst>
                                  <p:childTnLst>
                                    <p:animEffect transition="out" filter="wipe(down)">
                                      <p:cBhvr>
                                        <p:cTn id="13" dur="500"/>
                                        <p:tgtEl>
                                          <p:spTgt spid="13"/>
                                        </p:tgtEl>
                                      </p:cBhvr>
                                    </p:animEffect>
                                    <p:set>
                                      <p:cBhvr>
                                        <p:cTn id="14" dur="1" fill="hold">
                                          <p:stCondLst>
                                            <p:cond delay="499"/>
                                          </p:stCondLst>
                                        </p:cTn>
                                        <p:tgtEl>
                                          <p:spTgt spid="13"/>
                                        </p:tgtEl>
                                        <p:attrNameLst>
                                          <p:attrName>style.visibility</p:attrName>
                                        </p:attrNameLst>
                                      </p:cBhvr>
                                      <p:to>
                                        <p:strVal val="hidden"/>
                                      </p:to>
                                    </p:set>
                                  </p:childTnLst>
                                </p:cTn>
                              </p:par>
                              <p:par>
                                <p:cTn id="15" presetID="22" presetClass="exit" presetSubtype="4" fill="hold" grpId="0" nodeType="withEffect">
                                  <p:stCondLst>
                                    <p:cond delay="0"/>
                                  </p:stCondLst>
                                  <p:childTnLst>
                                    <p:animEffect transition="out" filter="wipe(down)">
                                      <p:cBhvr>
                                        <p:cTn id="16" dur="500"/>
                                        <p:tgtEl>
                                          <p:spTgt spid="11"/>
                                        </p:tgtEl>
                                      </p:cBhvr>
                                    </p:animEffect>
                                    <p:set>
                                      <p:cBhvr>
                                        <p:cTn id="17" dur="1" fill="hold">
                                          <p:stCondLst>
                                            <p:cond delay="499"/>
                                          </p:stCondLst>
                                        </p:cTn>
                                        <p:tgtEl>
                                          <p:spTgt spid="11"/>
                                        </p:tgtEl>
                                        <p:attrNameLst>
                                          <p:attrName>style.visibility</p:attrName>
                                        </p:attrNameLst>
                                      </p:cBhvr>
                                      <p:to>
                                        <p:strVal val="hidden"/>
                                      </p:to>
                                    </p:set>
                                  </p:childTnLst>
                                </p:cTn>
                              </p:par>
                              <p:par>
                                <p:cTn id="18" presetID="22" presetClass="exit" presetSubtype="4" fill="hold" grpId="0" nodeType="withEffect">
                                  <p:stCondLst>
                                    <p:cond delay="0"/>
                                  </p:stCondLst>
                                  <p:childTnLst>
                                    <p:animEffect transition="out" filter="wipe(down)">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21" restart="whenNotActive" fill="hold" evtFilter="cancelBubble" nodeType="interactiveSeq">
                <p:stCondLst>
                  <p:cond evt="onClick" delay="0">
                    <p:tgtEl>
                      <p:spTgt spid="18"/>
                    </p:tgtEl>
                  </p:cond>
                </p:stCondLst>
                <p:endSync evt="end" delay="0">
                  <p:rtn val="all"/>
                </p:endSync>
                <p:childTnLst>
                  <p:par>
                    <p:cTn id="22" fill="hold">
                      <p:stCondLst>
                        <p:cond delay="0"/>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8">
                                            <p:txEl>
                                              <p:pRg st="0" end="0"/>
                                            </p:txEl>
                                          </p:spTgt>
                                        </p:tgtEl>
                                        <p:attrNameLst>
                                          <p:attrName>style.visibility</p:attrName>
                                        </p:attrNameLst>
                                      </p:cBhvr>
                                      <p:to>
                                        <p:strVal val="visible"/>
                                      </p:to>
                                    </p:set>
                                    <p:anim calcmode="lin" valueType="num">
                                      <p:cBhvr additive="base">
                                        <p:cTn id="26"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8">
                                            <p:txEl>
                                              <p:pRg st="0" end="0"/>
                                            </p:txEl>
                                          </p:spTgt>
                                        </p:tgtEl>
                                        <p:attrNameLst>
                                          <p:attrName>ppt_y</p:attrName>
                                        </p:attrNameLst>
                                      </p:cBhvr>
                                      <p:tavLst>
                                        <p:tav tm="0">
                                          <p:val>
                                            <p:strVal val="1+#ppt_h/2"/>
                                          </p:val>
                                        </p:tav>
                                        <p:tav tm="100000">
                                          <p:val>
                                            <p:strVal val="#ppt_y"/>
                                          </p:val>
                                        </p:tav>
                                      </p:tavLst>
                                    </p:anim>
                                  </p:childTnLst>
                                </p:cTn>
                              </p:par>
                              <p:par>
                                <p:cTn id="28" presetID="16" presetClass="exit" presetSubtype="21" fill="hold" grpId="0" nodeType="withEffect">
                                  <p:stCondLst>
                                    <p:cond delay="0"/>
                                  </p:stCondLst>
                                  <p:childTnLst>
                                    <p:animEffect transition="out" filter="barn(inVertical)">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par>
                                <p:cTn id="31" presetID="16" presetClass="exit" presetSubtype="21" fill="hold" grpId="0" nodeType="withEffect">
                                  <p:stCondLst>
                                    <p:cond delay="0"/>
                                  </p:stCondLst>
                                  <p:childTnLst>
                                    <p:animEffect transition="out" filter="barn(inVertical)">
                                      <p:cBhvr>
                                        <p:cTn id="32" dur="500"/>
                                        <p:tgtEl>
                                          <p:spTgt spid="12"/>
                                        </p:tgtEl>
                                      </p:cBhvr>
                                    </p:animEffect>
                                    <p:set>
                                      <p:cBhvr>
                                        <p:cTn id="33" dur="1" fill="hold">
                                          <p:stCondLst>
                                            <p:cond delay="499"/>
                                          </p:stCondLst>
                                        </p:cTn>
                                        <p:tgtEl>
                                          <p:spTgt spid="12"/>
                                        </p:tgtEl>
                                        <p:attrNameLst>
                                          <p:attrName>style.visibility</p:attrName>
                                        </p:attrNameLst>
                                      </p:cBhvr>
                                      <p:to>
                                        <p:strVal val="hidden"/>
                                      </p:to>
                                    </p:set>
                                  </p:childTnLst>
                                </p:cTn>
                              </p:par>
                              <p:par>
                                <p:cTn id="34" presetID="16" presetClass="exit" presetSubtype="21" fill="hold" grpId="0" nodeType="withEffect">
                                  <p:stCondLst>
                                    <p:cond delay="0"/>
                                  </p:stCondLst>
                                  <p:childTnLst>
                                    <p:animEffect transition="out" filter="barn(inVertical)">
                                      <p:cBhvr>
                                        <p:cTn id="35" dur="500"/>
                                        <p:tgtEl>
                                          <p:spTgt spid="8"/>
                                        </p:tgtEl>
                                      </p:cBhvr>
                                    </p:animEffect>
                                    <p:set>
                                      <p:cBhvr>
                                        <p:cTn id="36" dur="1" fill="hold">
                                          <p:stCondLst>
                                            <p:cond delay="499"/>
                                          </p:stCondLst>
                                        </p:cTn>
                                        <p:tgtEl>
                                          <p:spTgt spid="8"/>
                                        </p:tgtEl>
                                        <p:attrNameLst>
                                          <p:attrName>style.visibility</p:attrName>
                                        </p:attrNameLst>
                                      </p:cBhvr>
                                      <p:to>
                                        <p:strVal val="hidden"/>
                                      </p:to>
                                    </p:set>
                                  </p:childTnLst>
                                </p:cTn>
                              </p:par>
                              <p:par>
                                <p:cTn id="37" presetID="16" presetClass="exit" presetSubtype="21" fill="hold" grpId="0" nodeType="withEffect">
                                  <p:stCondLst>
                                    <p:cond delay="0"/>
                                  </p:stCondLst>
                                  <p:childTnLst>
                                    <p:animEffect transition="out" filter="barn(inVertical)">
                                      <p:cBhvr>
                                        <p:cTn id="38" dur="500"/>
                                        <p:tgtEl>
                                          <p:spTgt spid="9"/>
                                        </p:tgtEl>
                                      </p:cBhvr>
                                    </p:animEffect>
                                    <p:set>
                                      <p:cBhvr>
                                        <p:cTn id="39"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40" restart="whenNotActive" fill="hold" evtFilter="cancelBubble" nodeType="interactiveSeq">
                <p:stCondLst>
                  <p:cond evt="onClick" delay="0">
                    <p:tgtEl>
                      <p:spTgt spid="19"/>
                    </p:tgtEl>
                  </p:cond>
                </p:stCondLst>
                <p:endSync evt="end" delay="0">
                  <p:rtn val="all"/>
                </p:endSync>
                <p:childTnLst>
                  <p:par>
                    <p:cTn id="41" fill="hold">
                      <p:stCondLst>
                        <p:cond delay="0"/>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9">
                                            <p:txEl>
                                              <p:pRg st="0" end="0"/>
                                            </p:txEl>
                                          </p:spTgt>
                                        </p:tgtEl>
                                        <p:attrNameLst>
                                          <p:attrName>style.visibility</p:attrName>
                                        </p:attrNameLst>
                                      </p:cBhvr>
                                      <p:to>
                                        <p:strVal val="visible"/>
                                      </p:to>
                                    </p:set>
                                    <p:anim calcmode="lin" valueType="num">
                                      <p:cBhvr additive="base">
                                        <p:cTn id="45"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9">
                                            <p:txEl>
                                              <p:pRg st="0" end="0"/>
                                            </p:txEl>
                                          </p:spTgt>
                                        </p:tgtEl>
                                        <p:attrNameLst>
                                          <p:attrName>ppt_y</p:attrName>
                                        </p:attrNameLst>
                                      </p:cBhvr>
                                      <p:tavLst>
                                        <p:tav tm="0">
                                          <p:val>
                                            <p:strVal val="1+#ppt_h/2"/>
                                          </p:val>
                                        </p:tav>
                                        <p:tav tm="100000">
                                          <p:val>
                                            <p:strVal val="#ppt_y"/>
                                          </p:val>
                                        </p:tav>
                                      </p:tavLst>
                                    </p:anim>
                                  </p:childTnLst>
                                </p:cTn>
                              </p:par>
                              <p:par>
                                <p:cTn id="47" presetID="2" presetClass="exit" presetSubtype="4" fill="hold" grpId="0" nodeType="withEffect">
                                  <p:stCondLst>
                                    <p:cond delay="0"/>
                                  </p:stCondLst>
                                  <p:childTnLst>
                                    <p:anim calcmode="lin" valueType="num">
                                      <p:cBhvr additive="base">
                                        <p:cTn id="48" dur="500"/>
                                        <p:tgtEl>
                                          <p:spTgt spid="7"/>
                                        </p:tgtEl>
                                        <p:attrNameLst>
                                          <p:attrName>ppt_x</p:attrName>
                                        </p:attrNameLst>
                                      </p:cBhvr>
                                      <p:tavLst>
                                        <p:tav tm="0">
                                          <p:val>
                                            <p:strVal val="ppt_x"/>
                                          </p:val>
                                        </p:tav>
                                        <p:tav tm="100000">
                                          <p:val>
                                            <p:strVal val="ppt_x"/>
                                          </p:val>
                                        </p:tav>
                                      </p:tavLst>
                                    </p:anim>
                                    <p:anim calcmode="lin" valueType="num">
                                      <p:cBhvr additive="base">
                                        <p:cTn id="49" dur="500"/>
                                        <p:tgtEl>
                                          <p:spTgt spid="7"/>
                                        </p:tgtEl>
                                        <p:attrNameLst>
                                          <p:attrName>ppt_y</p:attrName>
                                        </p:attrNameLst>
                                      </p:cBhvr>
                                      <p:tavLst>
                                        <p:tav tm="0">
                                          <p:val>
                                            <p:strVal val="ppt_y"/>
                                          </p:val>
                                        </p:tav>
                                        <p:tav tm="100000">
                                          <p:val>
                                            <p:strVal val="1+ppt_h/2"/>
                                          </p:val>
                                        </p:tav>
                                      </p:tavLst>
                                    </p:anim>
                                    <p:set>
                                      <p:cBhvr>
                                        <p:cTn id="50" dur="1" fill="hold">
                                          <p:stCondLst>
                                            <p:cond delay="499"/>
                                          </p:stCondLst>
                                        </p:cTn>
                                        <p:tgtEl>
                                          <p:spTgt spid="7"/>
                                        </p:tgtEl>
                                        <p:attrNameLst>
                                          <p:attrName>style.visibility</p:attrName>
                                        </p:attrNameLst>
                                      </p:cBhvr>
                                      <p:to>
                                        <p:strVal val="hidden"/>
                                      </p:to>
                                    </p:set>
                                  </p:childTnLst>
                                </p:cTn>
                              </p:par>
                              <p:par>
                                <p:cTn id="51" presetID="2" presetClass="exit" presetSubtype="4" fill="hold" grpId="0" nodeType="withEffect">
                                  <p:stCondLst>
                                    <p:cond delay="0"/>
                                  </p:stCondLst>
                                  <p:childTnLst>
                                    <p:anim calcmode="lin" valueType="num">
                                      <p:cBhvr additive="base">
                                        <p:cTn id="52" dur="500"/>
                                        <p:tgtEl>
                                          <p:spTgt spid="15"/>
                                        </p:tgtEl>
                                        <p:attrNameLst>
                                          <p:attrName>ppt_x</p:attrName>
                                        </p:attrNameLst>
                                      </p:cBhvr>
                                      <p:tavLst>
                                        <p:tav tm="0">
                                          <p:val>
                                            <p:strVal val="ppt_x"/>
                                          </p:val>
                                        </p:tav>
                                        <p:tav tm="100000">
                                          <p:val>
                                            <p:strVal val="ppt_x"/>
                                          </p:val>
                                        </p:tav>
                                      </p:tavLst>
                                    </p:anim>
                                    <p:anim calcmode="lin" valueType="num">
                                      <p:cBhvr additive="base">
                                        <p:cTn id="53" dur="500"/>
                                        <p:tgtEl>
                                          <p:spTgt spid="15"/>
                                        </p:tgtEl>
                                        <p:attrNameLst>
                                          <p:attrName>ppt_y</p:attrName>
                                        </p:attrNameLst>
                                      </p:cBhvr>
                                      <p:tavLst>
                                        <p:tav tm="0">
                                          <p:val>
                                            <p:strVal val="ppt_y"/>
                                          </p:val>
                                        </p:tav>
                                        <p:tav tm="100000">
                                          <p:val>
                                            <p:strVal val="1+ppt_h/2"/>
                                          </p:val>
                                        </p:tav>
                                      </p:tavLst>
                                    </p:anim>
                                    <p:set>
                                      <p:cBhvr>
                                        <p:cTn id="54" dur="1" fill="hold">
                                          <p:stCondLst>
                                            <p:cond delay="499"/>
                                          </p:stCondLst>
                                        </p:cTn>
                                        <p:tgtEl>
                                          <p:spTgt spid="15"/>
                                        </p:tgtEl>
                                        <p:attrNameLst>
                                          <p:attrName>style.visibility</p:attrName>
                                        </p:attrNameLst>
                                      </p:cBhvr>
                                      <p:to>
                                        <p:strVal val="hidden"/>
                                      </p:to>
                                    </p:set>
                                  </p:childTnLst>
                                </p:cTn>
                              </p:par>
                              <p:par>
                                <p:cTn id="55" presetID="2" presetClass="exit" presetSubtype="4" fill="hold" grpId="0" nodeType="withEffect">
                                  <p:stCondLst>
                                    <p:cond delay="0"/>
                                  </p:stCondLst>
                                  <p:childTnLst>
                                    <p:anim calcmode="lin" valueType="num">
                                      <p:cBhvr additive="base">
                                        <p:cTn id="56" dur="500"/>
                                        <p:tgtEl>
                                          <p:spTgt spid="14"/>
                                        </p:tgtEl>
                                        <p:attrNameLst>
                                          <p:attrName>ppt_x</p:attrName>
                                        </p:attrNameLst>
                                      </p:cBhvr>
                                      <p:tavLst>
                                        <p:tav tm="0">
                                          <p:val>
                                            <p:strVal val="ppt_x"/>
                                          </p:val>
                                        </p:tav>
                                        <p:tav tm="100000">
                                          <p:val>
                                            <p:strVal val="ppt_x"/>
                                          </p:val>
                                        </p:tav>
                                      </p:tavLst>
                                    </p:anim>
                                    <p:anim calcmode="lin" valueType="num">
                                      <p:cBhvr additive="base">
                                        <p:cTn id="57" dur="500"/>
                                        <p:tgtEl>
                                          <p:spTgt spid="14"/>
                                        </p:tgtEl>
                                        <p:attrNameLst>
                                          <p:attrName>ppt_y</p:attrName>
                                        </p:attrNameLst>
                                      </p:cBhvr>
                                      <p:tavLst>
                                        <p:tav tm="0">
                                          <p:val>
                                            <p:strVal val="ppt_y"/>
                                          </p:val>
                                        </p:tav>
                                        <p:tav tm="100000">
                                          <p:val>
                                            <p:strVal val="1+ppt_h/2"/>
                                          </p:val>
                                        </p:tav>
                                      </p:tavLst>
                                    </p:anim>
                                    <p:set>
                                      <p:cBhvr>
                                        <p:cTn id="58" dur="1" fill="hold">
                                          <p:stCondLst>
                                            <p:cond delay="499"/>
                                          </p:stCondLst>
                                        </p:cTn>
                                        <p:tgtEl>
                                          <p:spTgt spid="14"/>
                                        </p:tgtEl>
                                        <p:attrNameLst>
                                          <p:attrName>style.visibility</p:attrName>
                                        </p:attrNameLst>
                                      </p:cBhvr>
                                      <p:to>
                                        <p:strVal val="hidden"/>
                                      </p:to>
                                    </p:set>
                                  </p:childTnLst>
                                </p:cTn>
                              </p:par>
                              <p:par>
                                <p:cTn id="59" presetID="2" presetClass="exit" presetSubtype="4" fill="hold" grpId="0" nodeType="withEffect">
                                  <p:stCondLst>
                                    <p:cond delay="0"/>
                                  </p:stCondLst>
                                  <p:childTnLst>
                                    <p:anim calcmode="lin" valueType="num">
                                      <p:cBhvr additive="base">
                                        <p:cTn id="60" dur="500"/>
                                        <p:tgtEl>
                                          <p:spTgt spid="10"/>
                                        </p:tgtEl>
                                        <p:attrNameLst>
                                          <p:attrName>ppt_x</p:attrName>
                                        </p:attrNameLst>
                                      </p:cBhvr>
                                      <p:tavLst>
                                        <p:tav tm="0">
                                          <p:val>
                                            <p:strVal val="ppt_x"/>
                                          </p:val>
                                        </p:tav>
                                        <p:tav tm="100000">
                                          <p:val>
                                            <p:strVal val="ppt_x"/>
                                          </p:val>
                                        </p:tav>
                                      </p:tavLst>
                                    </p:anim>
                                    <p:anim calcmode="lin" valueType="num">
                                      <p:cBhvr additive="base">
                                        <p:cTn id="61" dur="500"/>
                                        <p:tgtEl>
                                          <p:spTgt spid="10"/>
                                        </p:tgtEl>
                                        <p:attrNameLst>
                                          <p:attrName>ppt_y</p:attrName>
                                        </p:attrNameLst>
                                      </p:cBhvr>
                                      <p:tavLst>
                                        <p:tav tm="0">
                                          <p:val>
                                            <p:strVal val="ppt_y"/>
                                          </p:val>
                                        </p:tav>
                                        <p:tav tm="100000">
                                          <p:val>
                                            <p:strVal val="1+ppt_h/2"/>
                                          </p:val>
                                        </p:tav>
                                      </p:tavLst>
                                    </p:anim>
                                    <p:set>
                                      <p:cBhvr>
                                        <p:cTn id="62"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116633"/>
            <a:ext cx="7315200" cy="792088"/>
          </a:xfrm>
        </p:spPr>
        <p:txBody>
          <a:bodyPr/>
          <a:lstStyle/>
          <a:p>
            <a:pPr algn="ctr"/>
            <a:r>
              <a:rPr lang="nl-NL" dirty="0"/>
              <a:t>Ronde 3 - Puzzel</a:t>
            </a:r>
          </a:p>
        </p:txBody>
      </p:sp>
      <p:sp>
        <p:nvSpPr>
          <p:cNvPr id="4" name="Ovaal 3"/>
          <p:cNvSpPr/>
          <p:nvPr/>
        </p:nvSpPr>
        <p:spPr>
          <a:xfrm>
            <a:off x="473041" y="2376734"/>
            <a:ext cx="1705895"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1848</a:t>
            </a:r>
          </a:p>
        </p:txBody>
      </p:sp>
      <p:sp>
        <p:nvSpPr>
          <p:cNvPr id="5" name="Ovaal 4"/>
          <p:cNvSpPr/>
          <p:nvPr/>
        </p:nvSpPr>
        <p:spPr>
          <a:xfrm>
            <a:off x="2409810" y="2341342"/>
            <a:ext cx="1946166"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betaling</a:t>
            </a:r>
          </a:p>
        </p:txBody>
      </p:sp>
      <p:sp>
        <p:nvSpPr>
          <p:cNvPr id="6" name="Ovaal 5"/>
          <p:cNvSpPr/>
          <p:nvPr/>
        </p:nvSpPr>
        <p:spPr>
          <a:xfrm>
            <a:off x="6789440" y="2341342"/>
            <a:ext cx="2381913"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PVV</a:t>
            </a:r>
          </a:p>
        </p:txBody>
      </p:sp>
      <p:sp>
        <p:nvSpPr>
          <p:cNvPr id="7" name="Ovaal 6"/>
          <p:cNvSpPr/>
          <p:nvPr/>
        </p:nvSpPr>
        <p:spPr>
          <a:xfrm>
            <a:off x="4557192" y="2341342"/>
            <a:ext cx="2031032"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confessio-nelen</a:t>
            </a:r>
            <a:endParaRPr lang="nl-NL" dirty="0"/>
          </a:p>
        </p:txBody>
      </p:sp>
      <p:sp>
        <p:nvSpPr>
          <p:cNvPr id="8" name="Ovaal 7"/>
          <p:cNvSpPr/>
          <p:nvPr/>
        </p:nvSpPr>
        <p:spPr>
          <a:xfrm>
            <a:off x="353883" y="4133532"/>
            <a:ext cx="1944215"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volk heeft gelijk</a:t>
            </a:r>
          </a:p>
        </p:txBody>
      </p:sp>
      <p:sp>
        <p:nvSpPr>
          <p:cNvPr id="9" name="Ovaal 8"/>
          <p:cNvSpPr/>
          <p:nvPr/>
        </p:nvSpPr>
        <p:spPr>
          <a:xfrm>
            <a:off x="2383814" y="4151400"/>
            <a:ext cx="2173378"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Kuyper</a:t>
            </a:r>
          </a:p>
        </p:txBody>
      </p:sp>
      <p:sp>
        <p:nvSpPr>
          <p:cNvPr id="10" name="Ovaal 9"/>
          <p:cNvSpPr/>
          <p:nvPr/>
        </p:nvSpPr>
        <p:spPr>
          <a:xfrm>
            <a:off x="6876256" y="4151400"/>
            <a:ext cx="2093881"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SP</a:t>
            </a:r>
          </a:p>
        </p:txBody>
      </p:sp>
      <p:sp>
        <p:nvSpPr>
          <p:cNvPr id="11" name="Ovaal 10"/>
          <p:cNvSpPr/>
          <p:nvPr/>
        </p:nvSpPr>
        <p:spPr>
          <a:xfrm>
            <a:off x="4585138" y="4151400"/>
            <a:ext cx="2132289"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Liberaal</a:t>
            </a:r>
          </a:p>
        </p:txBody>
      </p:sp>
      <p:sp>
        <p:nvSpPr>
          <p:cNvPr id="12" name="Ovaal 11"/>
          <p:cNvSpPr/>
          <p:nvPr/>
        </p:nvSpPr>
        <p:spPr>
          <a:xfrm>
            <a:off x="473042" y="3257106"/>
            <a:ext cx="1705895"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bijzonder onderwijs</a:t>
            </a:r>
          </a:p>
        </p:txBody>
      </p:sp>
      <p:sp>
        <p:nvSpPr>
          <p:cNvPr id="13" name="Ovaal 12"/>
          <p:cNvSpPr/>
          <p:nvPr/>
        </p:nvSpPr>
        <p:spPr>
          <a:xfrm>
            <a:off x="2383815" y="3257106"/>
            <a:ext cx="2098958"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Thorbecke</a:t>
            </a:r>
          </a:p>
        </p:txBody>
      </p:sp>
      <p:sp>
        <p:nvSpPr>
          <p:cNvPr id="14" name="Ovaal 13"/>
          <p:cNvSpPr/>
          <p:nvPr/>
        </p:nvSpPr>
        <p:spPr>
          <a:xfrm>
            <a:off x="6876257" y="3272928"/>
            <a:ext cx="2093880"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Willem II</a:t>
            </a:r>
          </a:p>
        </p:txBody>
      </p:sp>
      <p:sp>
        <p:nvSpPr>
          <p:cNvPr id="15" name="Ovaal 14"/>
          <p:cNvSpPr/>
          <p:nvPr/>
        </p:nvSpPr>
        <p:spPr>
          <a:xfrm>
            <a:off x="4641603" y="3257106"/>
            <a:ext cx="2075824"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duidelijke </a:t>
            </a:r>
            <a:br>
              <a:rPr lang="nl-NL" dirty="0"/>
            </a:br>
            <a:r>
              <a:rPr lang="nl-NL" dirty="0"/>
              <a:t>taal</a:t>
            </a:r>
          </a:p>
        </p:txBody>
      </p:sp>
      <p:sp>
        <p:nvSpPr>
          <p:cNvPr id="17" name="Afgeronde rechthoek 16"/>
          <p:cNvSpPr/>
          <p:nvPr/>
        </p:nvSpPr>
        <p:spPr>
          <a:xfrm>
            <a:off x="1614023" y="5637137"/>
            <a:ext cx="1872208" cy="7920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grondwet</a:t>
            </a:r>
          </a:p>
        </p:txBody>
      </p:sp>
      <p:sp>
        <p:nvSpPr>
          <p:cNvPr id="18" name="Afgeronde rechthoek 17"/>
          <p:cNvSpPr/>
          <p:nvPr/>
        </p:nvSpPr>
        <p:spPr>
          <a:xfrm>
            <a:off x="3647970" y="5637137"/>
            <a:ext cx="1872208" cy="7920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populisme</a:t>
            </a:r>
          </a:p>
        </p:txBody>
      </p:sp>
      <p:sp>
        <p:nvSpPr>
          <p:cNvPr id="19" name="Afgeronde rechthoek 18"/>
          <p:cNvSpPr/>
          <p:nvPr/>
        </p:nvSpPr>
        <p:spPr>
          <a:xfrm>
            <a:off x="5781323" y="5637137"/>
            <a:ext cx="1872208" cy="7920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schoolstrijd</a:t>
            </a:r>
          </a:p>
        </p:txBody>
      </p:sp>
    </p:spTree>
    <p:extLst>
      <p:ext uri="{BB962C8B-B14F-4D97-AF65-F5344CB8AC3E}">
        <p14:creationId xmlns:p14="http://schemas.microsoft.com/office/powerpoint/2010/main" val="13208854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7"/>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9" presetClass="exit" presetSubtype="0" fill="hold" grpId="0" nodeType="withEffect">
                                  <p:stCondLst>
                                    <p:cond delay="0"/>
                                  </p:stCondLst>
                                  <p:childTnLst>
                                    <p:animEffect transition="out" filter="dissolve">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par>
                                <p:cTn id="12" presetID="22" presetClass="exit" presetSubtype="4" fill="hold" grpId="0" nodeType="withEffect">
                                  <p:stCondLst>
                                    <p:cond delay="0"/>
                                  </p:stCondLst>
                                  <p:childTnLst>
                                    <p:animEffect transition="out" filter="wipe(down)">
                                      <p:cBhvr>
                                        <p:cTn id="13" dur="500"/>
                                        <p:tgtEl>
                                          <p:spTgt spid="13"/>
                                        </p:tgtEl>
                                      </p:cBhvr>
                                    </p:animEffect>
                                    <p:set>
                                      <p:cBhvr>
                                        <p:cTn id="14" dur="1" fill="hold">
                                          <p:stCondLst>
                                            <p:cond delay="499"/>
                                          </p:stCondLst>
                                        </p:cTn>
                                        <p:tgtEl>
                                          <p:spTgt spid="13"/>
                                        </p:tgtEl>
                                        <p:attrNameLst>
                                          <p:attrName>style.visibility</p:attrName>
                                        </p:attrNameLst>
                                      </p:cBhvr>
                                      <p:to>
                                        <p:strVal val="hidden"/>
                                      </p:to>
                                    </p:set>
                                  </p:childTnLst>
                                </p:cTn>
                              </p:par>
                              <p:par>
                                <p:cTn id="15" presetID="22" presetClass="exit" presetSubtype="4" fill="hold" grpId="0" nodeType="withEffect">
                                  <p:stCondLst>
                                    <p:cond delay="0"/>
                                  </p:stCondLst>
                                  <p:childTnLst>
                                    <p:animEffect transition="out" filter="wipe(down)">
                                      <p:cBhvr>
                                        <p:cTn id="16" dur="500"/>
                                        <p:tgtEl>
                                          <p:spTgt spid="11"/>
                                        </p:tgtEl>
                                      </p:cBhvr>
                                    </p:animEffect>
                                    <p:set>
                                      <p:cBhvr>
                                        <p:cTn id="17" dur="1" fill="hold">
                                          <p:stCondLst>
                                            <p:cond delay="499"/>
                                          </p:stCondLst>
                                        </p:cTn>
                                        <p:tgtEl>
                                          <p:spTgt spid="11"/>
                                        </p:tgtEl>
                                        <p:attrNameLst>
                                          <p:attrName>style.visibility</p:attrName>
                                        </p:attrNameLst>
                                      </p:cBhvr>
                                      <p:to>
                                        <p:strVal val="hidden"/>
                                      </p:to>
                                    </p:set>
                                  </p:childTnLst>
                                </p:cTn>
                              </p:par>
                              <p:par>
                                <p:cTn id="18" presetID="22" presetClass="exit" presetSubtype="4" fill="hold" grpId="0" nodeType="withEffect">
                                  <p:stCondLst>
                                    <p:cond delay="0"/>
                                  </p:stCondLst>
                                  <p:childTnLst>
                                    <p:animEffect transition="out" filter="wipe(down)">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21" restart="whenNotActive" fill="hold" evtFilter="cancelBubble" nodeType="interactiveSeq">
                <p:stCondLst>
                  <p:cond evt="onClick" delay="0">
                    <p:tgtEl>
                      <p:spTgt spid="18"/>
                    </p:tgtEl>
                  </p:cond>
                </p:stCondLst>
                <p:endSync evt="end" delay="0">
                  <p:rtn val="all"/>
                </p:endSync>
                <p:childTnLst>
                  <p:par>
                    <p:cTn id="22" fill="hold">
                      <p:stCondLst>
                        <p:cond delay="0"/>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8">
                                            <p:txEl>
                                              <p:pRg st="0" end="0"/>
                                            </p:txEl>
                                          </p:spTgt>
                                        </p:tgtEl>
                                        <p:attrNameLst>
                                          <p:attrName>style.visibility</p:attrName>
                                        </p:attrNameLst>
                                      </p:cBhvr>
                                      <p:to>
                                        <p:strVal val="visible"/>
                                      </p:to>
                                    </p:set>
                                    <p:anim calcmode="lin" valueType="num">
                                      <p:cBhvr additive="base">
                                        <p:cTn id="26"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8">
                                            <p:txEl>
                                              <p:pRg st="0" end="0"/>
                                            </p:txEl>
                                          </p:spTgt>
                                        </p:tgtEl>
                                        <p:attrNameLst>
                                          <p:attrName>ppt_y</p:attrName>
                                        </p:attrNameLst>
                                      </p:cBhvr>
                                      <p:tavLst>
                                        <p:tav tm="0">
                                          <p:val>
                                            <p:strVal val="1+#ppt_h/2"/>
                                          </p:val>
                                        </p:tav>
                                        <p:tav tm="100000">
                                          <p:val>
                                            <p:strVal val="#ppt_y"/>
                                          </p:val>
                                        </p:tav>
                                      </p:tavLst>
                                    </p:anim>
                                  </p:childTnLst>
                                </p:cTn>
                              </p:par>
                              <p:par>
                                <p:cTn id="28" presetID="16" presetClass="exit" presetSubtype="21" fill="hold" grpId="0" nodeType="withEffect">
                                  <p:stCondLst>
                                    <p:cond delay="0"/>
                                  </p:stCondLst>
                                  <p:childTnLst>
                                    <p:animEffect transition="out" filter="barn(inVertical)">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par>
                                <p:cTn id="31" presetID="16" presetClass="exit" presetSubtype="21" fill="hold" grpId="0" nodeType="withEffect">
                                  <p:stCondLst>
                                    <p:cond delay="0"/>
                                  </p:stCondLst>
                                  <p:childTnLst>
                                    <p:animEffect transition="out" filter="barn(inVertical)">
                                      <p:cBhvr>
                                        <p:cTn id="32" dur="500"/>
                                        <p:tgtEl>
                                          <p:spTgt spid="12"/>
                                        </p:tgtEl>
                                      </p:cBhvr>
                                    </p:animEffect>
                                    <p:set>
                                      <p:cBhvr>
                                        <p:cTn id="33" dur="1" fill="hold">
                                          <p:stCondLst>
                                            <p:cond delay="499"/>
                                          </p:stCondLst>
                                        </p:cTn>
                                        <p:tgtEl>
                                          <p:spTgt spid="12"/>
                                        </p:tgtEl>
                                        <p:attrNameLst>
                                          <p:attrName>style.visibility</p:attrName>
                                        </p:attrNameLst>
                                      </p:cBhvr>
                                      <p:to>
                                        <p:strVal val="hidden"/>
                                      </p:to>
                                    </p:set>
                                  </p:childTnLst>
                                </p:cTn>
                              </p:par>
                              <p:par>
                                <p:cTn id="34" presetID="16" presetClass="exit" presetSubtype="21" fill="hold" grpId="0" nodeType="withEffect">
                                  <p:stCondLst>
                                    <p:cond delay="0"/>
                                  </p:stCondLst>
                                  <p:childTnLst>
                                    <p:animEffect transition="out" filter="barn(inVertical)">
                                      <p:cBhvr>
                                        <p:cTn id="35" dur="500"/>
                                        <p:tgtEl>
                                          <p:spTgt spid="8"/>
                                        </p:tgtEl>
                                      </p:cBhvr>
                                    </p:animEffect>
                                    <p:set>
                                      <p:cBhvr>
                                        <p:cTn id="36" dur="1" fill="hold">
                                          <p:stCondLst>
                                            <p:cond delay="499"/>
                                          </p:stCondLst>
                                        </p:cTn>
                                        <p:tgtEl>
                                          <p:spTgt spid="8"/>
                                        </p:tgtEl>
                                        <p:attrNameLst>
                                          <p:attrName>style.visibility</p:attrName>
                                        </p:attrNameLst>
                                      </p:cBhvr>
                                      <p:to>
                                        <p:strVal val="hidden"/>
                                      </p:to>
                                    </p:set>
                                  </p:childTnLst>
                                </p:cTn>
                              </p:par>
                              <p:par>
                                <p:cTn id="37" presetID="16" presetClass="exit" presetSubtype="21" fill="hold" grpId="0" nodeType="withEffect">
                                  <p:stCondLst>
                                    <p:cond delay="0"/>
                                  </p:stCondLst>
                                  <p:childTnLst>
                                    <p:animEffect transition="out" filter="barn(inVertical)">
                                      <p:cBhvr>
                                        <p:cTn id="38" dur="500"/>
                                        <p:tgtEl>
                                          <p:spTgt spid="9"/>
                                        </p:tgtEl>
                                      </p:cBhvr>
                                    </p:animEffect>
                                    <p:set>
                                      <p:cBhvr>
                                        <p:cTn id="39"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40" restart="whenNotActive" fill="hold" evtFilter="cancelBubble" nodeType="interactiveSeq">
                <p:stCondLst>
                  <p:cond evt="onClick" delay="0">
                    <p:tgtEl>
                      <p:spTgt spid="19"/>
                    </p:tgtEl>
                  </p:cond>
                </p:stCondLst>
                <p:endSync evt="end" delay="0">
                  <p:rtn val="all"/>
                </p:endSync>
                <p:childTnLst>
                  <p:par>
                    <p:cTn id="41" fill="hold">
                      <p:stCondLst>
                        <p:cond delay="0"/>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9">
                                            <p:txEl>
                                              <p:pRg st="0" end="0"/>
                                            </p:txEl>
                                          </p:spTgt>
                                        </p:tgtEl>
                                        <p:attrNameLst>
                                          <p:attrName>style.visibility</p:attrName>
                                        </p:attrNameLst>
                                      </p:cBhvr>
                                      <p:to>
                                        <p:strVal val="visible"/>
                                      </p:to>
                                    </p:set>
                                    <p:anim calcmode="lin" valueType="num">
                                      <p:cBhvr additive="base">
                                        <p:cTn id="45"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9">
                                            <p:txEl>
                                              <p:pRg st="0" end="0"/>
                                            </p:txEl>
                                          </p:spTgt>
                                        </p:tgtEl>
                                        <p:attrNameLst>
                                          <p:attrName>ppt_y</p:attrName>
                                        </p:attrNameLst>
                                      </p:cBhvr>
                                      <p:tavLst>
                                        <p:tav tm="0">
                                          <p:val>
                                            <p:strVal val="1+#ppt_h/2"/>
                                          </p:val>
                                        </p:tav>
                                        <p:tav tm="100000">
                                          <p:val>
                                            <p:strVal val="#ppt_y"/>
                                          </p:val>
                                        </p:tav>
                                      </p:tavLst>
                                    </p:anim>
                                  </p:childTnLst>
                                </p:cTn>
                              </p:par>
                              <p:par>
                                <p:cTn id="47" presetID="2" presetClass="exit" presetSubtype="4" fill="hold" grpId="0" nodeType="withEffect">
                                  <p:stCondLst>
                                    <p:cond delay="0"/>
                                  </p:stCondLst>
                                  <p:childTnLst>
                                    <p:anim calcmode="lin" valueType="num">
                                      <p:cBhvr additive="base">
                                        <p:cTn id="48" dur="500"/>
                                        <p:tgtEl>
                                          <p:spTgt spid="7"/>
                                        </p:tgtEl>
                                        <p:attrNameLst>
                                          <p:attrName>ppt_x</p:attrName>
                                        </p:attrNameLst>
                                      </p:cBhvr>
                                      <p:tavLst>
                                        <p:tav tm="0">
                                          <p:val>
                                            <p:strVal val="ppt_x"/>
                                          </p:val>
                                        </p:tav>
                                        <p:tav tm="100000">
                                          <p:val>
                                            <p:strVal val="ppt_x"/>
                                          </p:val>
                                        </p:tav>
                                      </p:tavLst>
                                    </p:anim>
                                    <p:anim calcmode="lin" valueType="num">
                                      <p:cBhvr additive="base">
                                        <p:cTn id="49" dur="500"/>
                                        <p:tgtEl>
                                          <p:spTgt spid="7"/>
                                        </p:tgtEl>
                                        <p:attrNameLst>
                                          <p:attrName>ppt_y</p:attrName>
                                        </p:attrNameLst>
                                      </p:cBhvr>
                                      <p:tavLst>
                                        <p:tav tm="0">
                                          <p:val>
                                            <p:strVal val="ppt_y"/>
                                          </p:val>
                                        </p:tav>
                                        <p:tav tm="100000">
                                          <p:val>
                                            <p:strVal val="1+ppt_h/2"/>
                                          </p:val>
                                        </p:tav>
                                      </p:tavLst>
                                    </p:anim>
                                    <p:set>
                                      <p:cBhvr>
                                        <p:cTn id="50" dur="1" fill="hold">
                                          <p:stCondLst>
                                            <p:cond delay="499"/>
                                          </p:stCondLst>
                                        </p:cTn>
                                        <p:tgtEl>
                                          <p:spTgt spid="7"/>
                                        </p:tgtEl>
                                        <p:attrNameLst>
                                          <p:attrName>style.visibility</p:attrName>
                                        </p:attrNameLst>
                                      </p:cBhvr>
                                      <p:to>
                                        <p:strVal val="hidden"/>
                                      </p:to>
                                    </p:set>
                                  </p:childTnLst>
                                </p:cTn>
                              </p:par>
                              <p:par>
                                <p:cTn id="51" presetID="2" presetClass="exit" presetSubtype="4" fill="hold" grpId="0" nodeType="withEffect">
                                  <p:stCondLst>
                                    <p:cond delay="0"/>
                                  </p:stCondLst>
                                  <p:childTnLst>
                                    <p:anim calcmode="lin" valueType="num">
                                      <p:cBhvr additive="base">
                                        <p:cTn id="52" dur="500"/>
                                        <p:tgtEl>
                                          <p:spTgt spid="15"/>
                                        </p:tgtEl>
                                        <p:attrNameLst>
                                          <p:attrName>ppt_x</p:attrName>
                                        </p:attrNameLst>
                                      </p:cBhvr>
                                      <p:tavLst>
                                        <p:tav tm="0">
                                          <p:val>
                                            <p:strVal val="ppt_x"/>
                                          </p:val>
                                        </p:tav>
                                        <p:tav tm="100000">
                                          <p:val>
                                            <p:strVal val="ppt_x"/>
                                          </p:val>
                                        </p:tav>
                                      </p:tavLst>
                                    </p:anim>
                                    <p:anim calcmode="lin" valueType="num">
                                      <p:cBhvr additive="base">
                                        <p:cTn id="53" dur="500"/>
                                        <p:tgtEl>
                                          <p:spTgt spid="15"/>
                                        </p:tgtEl>
                                        <p:attrNameLst>
                                          <p:attrName>ppt_y</p:attrName>
                                        </p:attrNameLst>
                                      </p:cBhvr>
                                      <p:tavLst>
                                        <p:tav tm="0">
                                          <p:val>
                                            <p:strVal val="ppt_y"/>
                                          </p:val>
                                        </p:tav>
                                        <p:tav tm="100000">
                                          <p:val>
                                            <p:strVal val="1+ppt_h/2"/>
                                          </p:val>
                                        </p:tav>
                                      </p:tavLst>
                                    </p:anim>
                                    <p:set>
                                      <p:cBhvr>
                                        <p:cTn id="54" dur="1" fill="hold">
                                          <p:stCondLst>
                                            <p:cond delay="499"/>
                                          </p:stCondLst>
                                        </p:cTn>
                                        <p:tgtEl>
                                          <p:spTgt spid="15"/>
                                        </p:tgtEl>
                                        <p:attrNameLst>
                                          <p:attrName>style.visibility</p:attrName>
                                        </p:attrNameLst>
                                      </p:cBhvr>
                                      <p:to>
                                        <p:strVal val="hidden"/>
                                      </p:to>
                                    </p:set>
                                  </p:childTnLst>
                                </p:cTn>
                              </p:par>
                              <p:par>
                                <p:cTn id="55" presetID="2" presetClass="exit" presetSubtype="4" fill="hold" grpId="0" nodeType="withEffect">
                                  <p:stCondLst>
                                    <p:cond delay="0"/>
                                  </p:stCondLst>
                                  <p:childTnLst>
                                    <p:anim calcmode="lin" valueType="num">
                                      <p:cBhvr additive="base">
                                        <p:cTn id="56" dur="500"/>
                                        <p:tgtEl>
                                          <p:spTgt spid="14"/>
                                        </p:tgtEl>
                                        <p:attrNameLst>
                                          <p:attrName>ppt_x</p:attrName>
                                        </p:attrNameLst>
                                      </p:cBhvr>
                                      <p:tavLst>
                                        <p:tav tm="0">
                                          <p:val>
                                            <p:strVal val="ppt_x"/>
                                          </p:val>
                                        </p:tav>
                                        <p:tav tm="100000">
                                          <p:val>
                                            <p:strVal val="ppt_x"/>
                                          </p:val>
                                        </p:tav>
                                      </p:tavLst>
                                    </p:anim>
                                    <p:anim calcmode="lin" valueType="num">
                                      <p:cBhvr additive="base">
                                        <p:cTn id="57" dur="500"/>
                                        <p:tgtEl>
                                          <p:spTgt spid="14"/>
                                        </p:tgtEl>
                                        <p:attrNameLst>
                                          <p:attrName>ppt_y</p:attrName>
                                        </p:attrNameLst>
                                      </p:cBhvr>
                                      <p:tavLst>
                                        <p:tav tm="0">
                                          <p:val>
                                            <p:strVal val="ppt_y"/>
                                          </p:val>
                                        </p:tav>
                                        <p:tav tm="100000">
                                          <p:val>
                                            <p:strVal val="1+ppt_h/2"/>
                                          </p:val>
                                        </p:tav>
                                      </p:tavLst>
                                    </p:anim>
                                    <p:set>
                                      <p:cBhvr>
                                        <p:cTn id="58" dur="1" fill="hold">
                                          <p:stCondLst>
                                            <p:cond delay="499"/>
                                          </p:stCondLst>
                                        </p:cTn>
                                        <p:tgtEl>
                                          <p:spTgt spid="14"/>
                                        </p:tgtEl>
                                        <p:attrNameLst>
                                          <p:attrName>style.visibility</p:attrName>
                                        </p:attrNameLst>
                                      </p:cBhvr>
                                      <p:to>
                                        <p:strVal val="hidden"/>
                                      </p:to>
                                    </p:set>
                                  </p:childTnLst>
                                </p:cTn>
                              </p:par>
                              <p:par>
                                <p:cTn id="59" presetID="2" presetClass="exit" presetSubtype="4" fill="hold" grpId="0" nodeType="withEffect">
                                  <p:stCondLst>
                                    <p:cond delay="0"/>
                                  </p:stCondLst>
                                  <p:childTnLst>
                                    <p:anim calcmode="lin" valueType="num">
                                      <p:cBhvr additive="base">
                                        <p:cTn id="60" dur="500"/>
                                        <p:tgtEl>
                                          <p:spTgt spid="10"/>
                                        </p:tgtEl>
                                        <p:attrNameLst>
                                          <p:attrName>ppt_x</p:attrName>
                                        </p:attrNameLst>
                                      </p:cBhvr>
                                      <p:tavLst>
                                        <p:tav tm="0">
                                          <p:val>
                                            <p:strVal val="ppt_x"/>
                                          </p:val>
                                        </p:tav>
                                        <p:tav tm="100000">
                                          <p:val>
                                            <p:strVal val="ppt_x"/>
                                          </p:val>
                                        </p:tav>
                                      </p:tavLst>
                                    </p:anim>
                                    <p:anim calcmode="lin" valueType="num">
                                      <p:cBhvr additive="base">
                                        <p:cTn id="61" dur="500"/>
                                        <p:tgtEl>
                                          <p:spTgt spid="10"/>
                                        </p:tgtEl>
                                        <p:attrNameLst>
                                          <p:attrName>ppt_y</p:attrName>
                                        </p:attrNameLst>
                                      </p:cBhvr>
                                      <p:tavLst>
                                        <p:tav tm="0">
                                          <p:val>
                                            <p:strVal val="ppt_y"/>
                                          </p:val>
                                        </p:tav>
                                        <p:tav tm="100000">
                                          <p:val>
                                            <p:strVal val="1+ppt_h/2"/>
                                          </p:val>
                                        </p:tav>
                                      </p:tavLst>
                                    </p:anim>
                                    <p:set>
                                      <p:cBhvr>
                                        <p:cTn id="62"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116633"/>
            <a:ext cx="7315200" cy="792088"/>
          </a:xfrm>
        </p:spPr>
        <p:txBody>
          <a:bodyPr/>
          <a:lstStyle/>
          <a:p>
            <a:pPr algn="ctr"/>
            <a:r>
              <a:rPr lang="nl-NL" dirty="0"/>
              <a:t>Ronde 3 - Puzzel</a:t>
            </a:r>
          </a:p>
        </p:txBody>
      </p:sp>
      <p:sp>
        <p:nvSpPr>
          <p:cNvPr id="4" name="Ovaal 3"/>
          <p:cNvSpPr/>
          <p:nvPr/>
        </p:nvSpPr>
        <p:spPr>
          <a:xfrm>
            <a:off x="473041" y="2376734"/>
            <a:ext cx="1705895"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protes</a:t>
            </a:r>
            <a:r>
              <a:rPr lang="nl-NL" dirty="0"/>
              <a:t>-</a:t>
            </a:r>
            <a:br>
              <a:rPr lang="nl-NL" dirty="0"/>
            </a:br>
            <a:r>
              <a:rPr lang="nl-NL" dirty="0" err="1"/>
              <a:t>tanten</a:t>
            </a:r>
            <a:endParaRPr lang="nl-NL" dirty="0"/>
          </a:p>
        </p:txBody>
      </p:sp>
      <p:sp>
        <p:nvSpPr>
          <p:cNvPr id="5" name="Ovaal 4"/>
          <p:cNvSpPr/>
          <p:nvPr/>
        </p:nvSpPr>
        <p:spPr>
          <a:xfrm>
            <a:off x="2409810" y="2341342"/>
            <a:ext cx="1946166"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Suze Groeneweg</a:t>
            </a:r>
          </a:p>
        </p:txBody>
      </p:sp>
      <p:sp>
        <p:nvSpPr>
          <p:cNvPr id="6" name="Ovaal 5"/>
          <p:cNvSpPr/>
          <p:nvPr/>
        </p:nvSpPr>
        <p:spPr>
          <a:xfrm>
            <a:off x="6789440" y="2341342"/>
            <a:ext cx="2381913"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1919</a:t>
            </a:r>
          </a:p>
        </p:txBody>
      </p:sp>
      <p:sp>
        <p:nvSpPr>
          <p:cNvPr id="7" name="Ovaal 6"/>
          <p:cNvSpPr/>
          <p:nvPr/>
        </p:nvSpPr>
        <p:spPr>
          <a:xfrm>
            <a:off x="4557192" y="2341342"/>
            <a:ext cx="2031032"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rooms-rood</a:t>
            </a:r>
          </a:p>
        </p:txBody>
      </p:sp>
      <p:sp>
        <p:nvSpPr>
          <p:cNvPr id="8" name="Ovaal 7"/>
          <p:cNvSpPr/>
          <p:nvPr/>
        </p:nvSpPr>
        <p:spPr>
          <a:xfrm>
            <a:off x="353883" y="4133532"/>
            <a:ext cx="1944215"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Kuyper</a:t>
            </a:r>
          </a:p>
        </p:txBody>
      </p:sp>
      <p:sp>
        <p:nvSpPr>
          <p:cNvPr id="9" name="Ovaal 8"/>
          <p:cNvSpPr/>
          <p:nvPr/>
        </p:nvSpPr>
        <p:spPr>
          <a:xfrm>
            <a:off x="2383814" y="4151400"/>
            <a:ext cx="2173378"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Drees</a:t>
            </a:r>
          </a:p>
        </p:txBody>
      </p:sp>
      <p:sp>
        <p:nvSpPr>
          <p:cNvPr id="10" name="Ovaal 9"/>
          <p:cNvSpPr/>
          <p:nvPr/>
        </p:nvSpPr>
        <p:spPr>
          <a:xfrm>
            <a:off x="6876256" y="4151400"/>
            <a:ext cx="2093881"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kleine </a:t>
            </a:r>
            <a:r>
              <a:rPr lang="nl-NL" dirty="0" err="1"/>
              <a:t>luyden</a:t>
            </a:r>
            <a:endParaRPr lang="nl-NL" dirty="0"/>
          </a:p>
        </p:txBody>
      </p:sp>
      <p:sp>
        <p:nvSpPr>
          <p:cNvPr id="11" name="Ovaal 10"/>
          <p:cNvSpPr/>
          <p:nvPr/>
        </p:nvSpPr>
        <p:spPr>
          <a:xfrm>
            <a:off x="4585138" y="4151400"/>
            <a:ext cx="2132289"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Aletta Jacobs</a:t>
            </a:r>
          </a:p>
        </p:txBody>
      </p:sp>
      <p:sp>
        <p:nvSpPr>
          <p:cNvPr id="12" name="Ovaal 11"/>
          <p:cNvSpPr/>
          <p:nvPr/>
        </p:nvSpPr>
        <p:spPr>
          <a:xfrm>
            <a:off x="473042" y="3257106"/>
            <a:ext cx="1705895"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actie</a:t>
            </a:r>
          </a:p>
        </p:txBody>
      </p:sp>
      <p:sp>
        <p:nvSpPr>
          <p:cNvPr id="13" name="Ovaal 12"/>
          <p:cNvSpPr/>
          <p:nvPr/>
        </p:nvSpPr>
        <p:spPr>
          <a:xfrm>
            <a:off x="2383815" y="3257106"/>
            <a:ext cx="2098958"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Klompé</a:t>
            </a:r>
            <a:endParaRPr lang="nl-NL" dirty="0"/>
          </a:p>
        </p:txBody>
      </p:sp>
      <p:sp>
        <p:nvSpPr>
          <p:cNvPr id="14" name="Ovaal 13"/>
          <p:cNvSpPr/>
          <p:nvPr/>
        </p:nvSpPr>
        <p:spPr>
          <a:xfrm>
            <a:off x="6933456" y="3269159"/>
            <a:ext cx="2093880"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sociale wetten</a:t>
            </a:r>
          </a:p>
        </p:txBody>
      </p:sp>
      <p:sp>
        <p:nvSpPr>
          <p:cNvPr id="15" name="Ovaal 14"/>
          <p:cNvSpPr/>
          <p:nvPr/>
        </p:nvSpPr>
        <p:spPr>
          <a:xfrm>
            <a:off x="4641603" y="3257106"/>
            <a:ext cx="2075824" cy="7200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discipline</a:t>
            </a:r>
          </a:p>
        </p:txBody>
      </p:sp>
      <p:sp>
        <p:nvSpPr>
          <p:cNvPr id="17" name="Afgeronde rechthoek 16"/>
          <p:cNvSpPr/>
          <p:nvPr/>
        </p:nvSpPr>
        <p:spPr>
          <a:xfrm>
            <a:off x="1614023" y="5637137"/>
            <a:ext cx="1872208" cy="7920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Verzorgingsstaat</a:t>
            </a:r>
          </a:p>
        </p:txBody>
      </p:sp>
      <p:sp>
        <p:nvSpPr>
          <p:cNvPr id="18" name="Afgeronde rechthoek 17"/>
          <p:cNvSpPr/>
          <p:nvPr/>
        </p:nvSpPr>
        <p:spPr>
          <a:xfrm>
            <a:off x="3647970" y="5637137"/>
            <a:ext cx="1872208" cy="7920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Vrouwenkiesrecht</a:t>
            </a:r>
          </a:p>
        </p:txBody>
      </p:sp>
      <p:sp>
        <p:nvSpPr>
          <p:cNvPr id="19" name="Afgeronde rechthoek 18"/>
          <p:cNvSpPr/>
          <p:nvPr/>
        </p:nvSpPr>
        <p:spPr>
          <a:xfrm>
            <a:off x="5781323" y="5637137"/>
            <a:ext cx="1872208" cy="7920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ARP</a:t>
            </a:r>
          </a:p>
        </p:txBody>
      </p:sp>
    </p:spTree>
    <p:extLst>
      <p:ext uri="{BB962C8B-B14F-4D97-AF65-F5344CB8AC3E}">
        <p14:creationId xmlns:p14="http://schemas.microsoft.com/office/powerpoint/2010/main" val="11516198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7"/>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9" presetClass="exit" presetSubtype="0" fill="hold" grpId="0" nodeType="withEffect">
                                  <p:stCondLst>
                                    <p:cond delay="0"/>
                                  </p:stCondLst>
                                  <p:childTnLst>
                                    <p:animEffect transition="out" filter="dissolve">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par>
                                <p:cTn id="12" presetID="22" presetClass="exit" presetSubtype="4" fill="hold" grpId="0" nodeType="withEffect">
                                  <p:stCondLst>
                                    <p:cond delay="0"/>
                                  </p:stCondLst>
                                  <p:childTnLst>
                                    <p:animEffect transition="out" filter="wipe(down)">
                                      <p:cBhvr>
                                        <p:cTn id="13" dur="500"/>
                                        <p:tgtEl>
                                          <p:spTgt spid="13"/>
                                        </p:tgtEl>
                                      </p:cBhvr>
                                    </p:animEffect>
                                    <p:set>
                                      <p:cBhvr>
                                        <p:cTn id="14" dur="1" fill="hold">
                                          <p:stCondLst>
                                            <p:cond delay="499"/>
                                          </p:stCondLst>
                                        </p:cTn>
                                        <p:tgtEl>
                                          <p:spTgt spid="13"/>
                                        </p:tgtEl>
                                        <p:attrNameLst>
                                          <p:attrName>style.visibility</p:attrName>
                                        </p:attrNameLst>
                                      </p:cBhvr>
                                      <p:to>
                                        <p:strVal val="hidden"/>
                                      </p:to>
                                    </p:set>
                                  </p:childTnLst>
                                </p:cTn>
                              </p:par>
                              <p:par>
                                <p:cTn id="15" presetID="22" presetClass="exit" presetSubtype="4" fill="hold" grpId="0" nodeType="withEffect">
                                  <p:stCondLst>
                                    <p:cond delay="0"/>
                                  </p:stCondLst>
                                  <p:childTnLst>
                                    <p:animEffect transition="out" filter="wipe(down)">
                                      <p:cBhvr>
                                        <p:cTn id="16" dur="500"/>
                                        <p:tgtEl>
                                          <p:spTgt spid="11"/>
                                        </p:tgtEl>
                                      </p:cBhvr>
                                    </p:animEffect>
                                    <p:set>
                                      <p:cBhvr>
                                        <p:cTn id="17" dur="1" fill="hold">
                                          <p:stCondLst>
                                            <p:cond delay="499"/>
                                          </p:stCondLst>
                                        </p:cTn>
                                        <p:tgtEl>
                                          <p:spTgt spid="11"/>
                                        </p:tgtEl>
                                        <p:attrNameLst>
                                          <p:attrName>style.visibility</p:attrName>
                                        </p:attrNameLst>
                                      </p:cBhvr>
                                      <p:to>
                                        <p:strVal val="hidden"/>
                                      </p:to>
                                    </p:set>
                                  </p:childTnLst>
                                </p:cTn>
                              </p:par>
                              <p:par>
                                <p:cTn id="18" presetID="22" presetClass="exit" presetSubtype="4" fill="hold" grpId="0" nodeType="withEffect">
                                  <p:stCondLst>
                                    <p:cond delay="0"/>
                                  </p:stCondLst>
                                  <p:childTnLst>
                                    <p:animEffect transition="out" filter="wipe(down)">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21" restart="whenNotActive" fill="hold" evtFilter="cancelBubble" nodeType="interactiveSeq">
                <p:stCondLst>
                  <p:cond evt="onClick" delay="0">
                    <p:tgtEl>
                      <p:spTgt spid="18"/>
                    </p:tgtEl>
                  </p:cond>
                </p:stCondLst>
                <p:endSync evt="end" delay="0">
                  <p:rtn val="all"/>
                </p:endSync>
                <p:childTnLst>
                  <p:par>
                    <p:cTn id="22" fill="hold">
                      <p:stCondLst>
                        <p:cond delay="0"/>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8">
                                            <p:txEl>
                                              <p:pRg st="0" end="0"/>
                                            </p:txEl>
                                          </p:spTgt>
                                        </p:tgtEl>
                                        <p:attrNameLst>
                                          <p:attrName>style.visibility</p:attrName>
                                        </p:attrNameLst>
                                      </p:cBhvr>
                                      <p:to>
                                        <p:strVal val="visible"/>
                                      </p:to>
                                    </p:set>
                                    <p:anim calcmode="lin" valueType="num">
                                      <p:cBhvr additive="base">
                                        <p:cTn id="26"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8">
                                            <p:txEl>
                                              <p:pRg st="0" end="0"/>
                                            </p:txEl>
                                          </p:spTgt>
                                        </p:tgtEl>
                                        <p:attrNameLst>
                                          <p:attrName>ppt_y</p:attrName>
                                        </p:attrNameLst>
                                      </p:cBhvr>
                                      <p:tavLst>
                                        <p:tav tm="0">
                                          <p:val>
                                            <p:strVal val="1+#ppt_h/2"/>
                                          </p:val>
                                        </p:tav>
                                        <p:tav tm="100000">
                                          <p:val>
                                            <p:strVal val="#ppt_y"/>
                                          </p:val>
                                        </p:tav>
                                      </p:tavLst>
                                    </p:anim>
                                  </p:childTnLst>
                                </p:cTn>
                              </p:par>
                              <p:par>
                                <p:cTn id="28" presetID="16" presetClass="exit" presetSubtype="21" fill="hold" grpId="0" nodeType="withEffect">
                                  <p:stCondLst>
                                    <p:cond delay="0"/>
                                  </p:stCondLst>
                                  <p:childTnLst>
                                    <p:animEffect transition="out" filter="barn(inVertical)">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par>
                                <p:cTn id="31" presetID="16" presetClass="exit" presetSubtype="21" fill="hold" grpId="0" nodeType="withEffect">
                                  <p:stCondLst>
                                    <p:cond delay="0"/>
                                  </p:stCondLst>
                                  <p:childTnLst>
                                    <p:animEffect transition="out" filter="barn(inVertical)">
                                      <p:cBhvr>
                                        <p:cTn id="32" dur="500"/>
                                        <p:tgtEl>
                                          <p:spTgt spid="12"/>
                                        </p:tgtEl>
                                      </p:cBhvr>
                                    </p:animEffect>
                                    <p:set>
                                      <p:cBhvr>
                                        <p:cTn id="33" dur="1" fill="hold">
                                          <p:stCondLst>
                                            <p:cond delay="499"/>
                                          </p:stCondLst>
                                        </p:cTn>
                                        <p:tgtEl>
                                          <p:spTgt spid="12"/>
                                        </p:tgtEl>
                                        <p:attrNameLst>
                                          <p:attrName>style.visibility</p:attrName>
                                        </p:attrNameLst>
                                      </p:cBhvr>
                                      <p:to>
                                        <p:strVal val="hidden"/>
                                      </p:to>
                                    </p:set>
                                  </p:childTnLst>
                                </p:cTn>
                              </p:par>
                              <p:par>
                                <p:cTn id="34" presetID="16" presetClass="exit" presetSubtype="21" fill="hold" grpId="0" nodeType="withEffect">
                                  <p:stCondLst>
                                    <p:cond delay="0"/>
                                  </p:stCondLst>
                                  <p:childTnLst>
                                    <p:animEffect transition="out" filter="barn(inVertical)">
                                      <p:cBhvr>
                                        <p:cTn id="35" dur="500"/>
                                        <p:tgtEl>
                                          <p:spTgt spid="8"/>
                                        </p:tgtEl>
                                      </p:cBhvr>
                                    </p:animEffect>
                                    <p:set>
                                      <p:cBhvr>
                                        <p:cTn id="36" dur="1" fill="hold">
                                          <p:stCondLst>
                                            <p:cond delay="499"/>
                                          </p:stCondLst>
                                        </p:cTn>
                                        <p:tgtEl>
                                          <p:spTgt spid="8"/>
                                        </p:tgtEl>
                                        <p:attrNameLst>
                                          <p:attrName>style.visibility</p:attrName>
                                        </p:attrNameLst>
                                      </p:cBhvr>
                                      <p:to>
                                        <p:strVal val="hidden"/>
                                      </p:to>
                                    </p:set>
                                  </p:childTnLst>
                                </p:cTn>
                              </p:par>
                              <p:par>
                                <p:cTn id="37" presetID="16" presetClass="exit" presetSubtype="21" fill="hold" grpId="0" nodeType="withEffect">
                                  <p:stCondLst>
                                    <p:cond delay="0"/>
                                  </p:stCondLst>
                                  <p:childTnLst>
                                    <p:animEffect transition="out" filter="barn(inVertical)">
                                      <p:cBhvr>
                                        <p:cTn id="38" dur="500"/>
                                        <p:tgtEl>
                                          <p:spTgt spid="9"/>
                                        </p:tgtEl>
                                      </p:cBhvr>
                                    </p:animEffect>
                                    <p:set>
                                      <p:cBhvr>
                                        <p:cTn id="39"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40" restart="whenNotActive" fill="hold" evtFilter="cancelBubble" nodeType="interactiveSeq">
                <p:stCondLst>
                  <p:cond evt="onClick" delay="0">
                    <p:tgtEl>
                      <p:spTgt spid="19"/>
                    </p:tgtEl>
                  </p:cond>
                </p:stCondLst>
                <p:endSync evt="end" delay="0">
                  <p:rtn val="all"/>
                </p:endSync>
                <p:childTnLst>
                  <p:par>
                    <p:cTn id="41" fill="hold">
                      <p:stCondLst>
                        <p:cond delay="0"/>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9">
                                            <p:txEl>
                                              <p:pRg st="0" end="0"/>
                                            </p:txEl>
                                          </p:spTgt>
                                        </p:tgtEl>
                                        <p:attrNameLst>
                                          <p:attrName>style.visibility</p:attrName>
                                        </p:attrNameLst>
                                      </p:cBhvr>
                                      <p:to>
                                        <p:strVal val="visible"/>
                                      </p:to>
                                    </p:set>
                                    <p:anim calcmode="lin" valueType="num">
                                      <p:cBhvr additive="base">
                                        <p:cTn id="45"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9">
                                            <p:txEl>
                                              <p:pRg st="0" end="0"/>
                                            </p:txEl>
                                          </p:spTgt>
                                        </p:tgtEl>
                                        <p:attrNameLst>
                                          <p:attrName>ppt_y</p:attrName>
                                        </p:attrNameLst>
                                      </p:cBhvr>
                                      <p:tavLst>
                                        <p:tav tm="0">
                                          <p:val>
                                            <p:strVal val="1+#ppt_h/2"/>
                                          </p:val>
                                        </p:tav>
                                        <p:tav tm="100000">
                                          <p:val>
                                            <p:strVal val="#ppt_y"/>
                                          </p:val>
                                        </p:tav>
                                      </p:tavLst>
                                    </p:anim>
                                  </p:childTnLst>
                                </p:cTn>
                              </p:par>
                              <p:par>
                                <p:cTn id="47" presetID="2" presetClass="exit" presetSubtype="4" fill="hold" grpId="0" nodeType="withEffect">
                                  <p:stCondLst>
                                    <p:cond delay="0"/>
                                  </p:stCondLst>
                                  <p:childTnLst>
                                    <p:anim calcmode="lin" valueType="num">
                                      <p:cBhvr additive="base">
                                        <p:cTn id="48" dur="500"/>
                                        <p:tgtEl>
                                          <p:spTgt spid="7"/>
                                        </p:tgtEl>
                                        <p:attrNameLst>
                                          <p:attrName>ppt_x</p:attrName>
                                        </p:attrNameLst>
                                      </p:cBhvr>
                                      <p:tavLst>
                                        <p:tav tm="0">
                                          <p:val>
                                            <p:strVal val="ppt_x"/>
                                          </p:val>
                                        </p:tav>
                                        <p:tav tm="100000">
                                          <p:val>
                                            <p:strVal val="ppt_x"/>
                                          </p:val>
                                        </p:tav>
                                      </p:tavLst>
                                    </p:anim>
                                    <p:anim calcmode="lin" valueType="num">
                                      <p:cBhvr additive="base">
                                        <p:cTn id="49" dur="500"/>
                                        <p:tgtEl>
                                          <p:spTgt spid="7"/>
                                        </p:tgtEl>
                                        <p:attrNameLst>
                                          <p:attrName>ppt_y</p:attrName>
                                        </p:attrNameLst>
                                      </p:cBhvr>
                                      <p:tavLst>
                                        <p:tav tm="0">
                                          <p:val>
                                            <p:strVal val="ppt_y"/>
                                          </p:val>
                                        </p:tav>
                                        <p:tav tm="100000">
                                          <p:val>
                                            <p:strVal val="1+ppt_h/2"/>
                                          </p:val>
                                        </p:tav>
                                      </p:tavLst>
                                    </p:anim>
                                    <p:set>
                                      <p:cBhvr>
                                        <p:cTn id="50" dur="1" fill="hold">
                                          <p:stCondLst>
                                            <p:cond delay="499"/>
                                          </p:stCondLst>
                                        </p:cTn>
                                        <p:tgtEl>
                                          <p:spTgt spid="7"/>
                                        </p:tgtEl>
                                        <p:attrNameLst>
                                          <p:attrName>style.visibility</p:attrName>
                                        </p:attrNameLst>
                                      </p:cBhvr>
                                      <p:to>
                                        <p:strVal val="hidden"/>
                                      </p:to>
                                    </p:set>
                                  </p:childTnLst>
                                </p:cTn>
                              </p:par>
                              <p:par>
                                <p:cTn id="51" presetID="2" presetClass="exit" presetSubtype="4" fill="hold" grpId="0" nodeType="withEffect">
                                  <p:stCondLst>
                                    <p:cond delay="0"/>
                                  </p:stCondLst>
                                  <p:childTnLst>
                                    <p:anim calcmode="lin" valueType="num">
                                      <p:cBhvr additive="base">
                                        <p:cTn id="52" dur="500"/>
                                        <p:tgtEl>
                                          <p:spTgt spid="15"/>
                                        </p:tgtEl>
                                        <p:attrNameLst>
                                          <p:attrName>ppt_x</p:attrName>
                                        </p:attrNameLst>
                                      </p:cBhvr>
                                      <p:tavLst>
                                        <p:tav tm="0">
                                          <p:val>
                                            <p:strVal val="ppt_x"/>
                                          </p:val>
                                        </p:tav>
                                        <p:tav tm="100000">
                                          <p:val>
                                            <p:strVal val="ppt_x"/>
                                          </p:val>
                                        </p:tav>
                                      </p:tavLst>
                                    </p:anim>
                                    <p:anim calcmode="lin" valueType="num">
                                      <p:cBhvr additive="base">
                                        <p:cTn id="53" dur="500"/>
                                        <p:tgtEl>
                                          <p:spTgt spid="15"/>
                                        </p:tgtEl>
                                        <p:attrNameLst>
                                          <p:attrName>ppt_y</p:attrName>
                                        </p:attrNameLst>
                                      </p:cBhvr>
                                      <p:tavLst>
                                        <p:tav tm="0">
                                          <p:val>
                                            <p:strVal val="ppt_y"/>
                                          </p:val>
                                        </p:tav>
                                        <p:tav tm="100000">
                                          <p:val>
                                            <p:strVal val="1+ppt_h/2"/>
                                          </p:val>
                                        </p:tav>
                                      </p:tavLst>
                                    </p:anim>
                                    <p:set>
                                      <p:cBhvr>
                                        <p:cTn id="54" dur="1" fill="hold">
                                          <p:stCondLst>
                                            <p:cond delay="499"/>
                                          </p:stCondLst>
                                        </p:cTn>
                                        <p:tgtEl>
                                          <p:spTgt spid="15"/>
                                        </p:tgtEl>
                                        <p:attrNameLst>
                                          <p:attrName>style.visibility</p:attrName>
                                        </p:attrNameLst>
                                      </p:cBhvr>
                                      <p:to>
                                        <p:strVal val="hidden"/>
                                      </p:to>
                                    </p:set>
                                  </p:childTnLst>
                                </p:cTn>
                              </p:par>
                              <p:par>
                                <p:cTn id="55" presetID="2" presetClass="exit" presetSubtype="4" fill="hold" grpId="0" nodeType="withEffect">
                                  <p:stCondLst>
                                    <p:cond delay="0"/>
                                  </p:stCondLst>
                                  <p:childTnLst>
                                    <p:anim calcmode="lin" valueType="num">
                                      <p:cBhvr additive="base">
                                        <p:cTn id="56" dur="500"/>
                                        <p:tgtEl>
                                          <p:spTgt spid="14"/>
                                        </p:tgtEl>
                                        <p:attrNameLst>
                                          <p:attrName>ppt_x</p:attrName>
                                        </p:attrNameLst>
                                      </p:cBhvr>
                                      <p:tavLst>
                                        <p:tav tm="0">
                                          <p:val>
                                            <p:strVal val="ppt_x"/>
                                          </p:val>
                                        </p:tav>
                                        <p:tav tm="100000">
                                          <p:val>
                                            <p:strVal val="ppt_x"/>
                                          </p:val>
                                        </p:tav>
                                      </p:tavLst>
                                    </p:anim>
                                    <p:anim calcmode="lin" valueType="num">
                                      <p:cBhvr additive="base">
                                        <p:cTn id="57" dur="500"/>
                                        <p:tgtEl>
                                          <p:spTgt spid="14"/>
                                        </p:tgtEl>
                                        <p:attrNameLst>
                                          <p:attrName>ppt_y</p:attrName>
                                        </p:attrNameLst>
                                      </p:cBhvr>
                                      <p:tavLst>
                                        <p:tav tm="0">
                                          <p:val>
                                            <p:strVal val="ppt_y"/>
                                          </p:val>
                                        </p:tav>
                                        <p:tav tm="100000">
                                          <p:val>
                                            <p:strVal val="1+ppt_h/2"/>
                                          </p:val>
                                        </p:tav>
                                      </p:tavLst>
                                    </p:anim>
                                    <p:set>
                                      <p:cBhvr>
                                        <p:cTn id="58" dur="1" fill="hold">
                                          <p:stCondLst>
                                            <p:cond delay="499"/>
                                          </p:stCondLst>
                                        </p:cTn>
                                        <p:tgtEl>
                                          <p:spTgt spid="14"/>
                                        </p:tgtEl>
                                        <p:attrNameLst>
                                          <p:attrName>style.visibility</p:attrName>
                                        </p:attrNameLst>
                                      </p:cBhvr>
                                      <p:to>
                                        <p:strVal val="hidden"/>
                                      </p:to>
                                    </p:set>
                                  </p:childTnLst>
                                </p:cTn>
                              </p:par>
                              <p:par>
                                <p:cTn id="59" presetID="2" presetClass="exit" presetSubtype="4" fill="hold" grpId="0" nodeType="withEffect">
                                  <p:stCondLst>
                                    <p:cond delay="0"/>
                                  </p:stCondLst>
                                  <p:childTnLst>
                                    <p:anim calcmode="lin" valueType="num">
                                      <p:cBhvr additive="base">
                                        <p:cTn id="60" dur="500"/>
                                        <p:tgtEl>
                                          <p:spTgt spid="10"/>
                                        </p:tgtEl>
                                        <p:attrNameLst>
                                          <p:attrName>ppt_x</p:attrName>
                                        </p:attrNameLst>
                                      </p:cBhvr>
                                      <p:tavLst>
                                        <p:tav tm="0">
                                          <p:val>
                                            <p:strVal val="ppt_x"/>
                                          </p:val>
                                        </p:tav>
                                        <p:tav tm="100000">
                                          <p:val>
                                            <p:strVal val="ppt_x"/>
                                          </p:val>
                                        </p:tav>
                                      </p:tavLst>
                                    </p:anim>
                                    <p:anim calcmode="lin" valueType="num">
                                      <p:cBhvr additive="base">
                                        <p:cTn id="61" dur="500"/>
                                        <p:tgtEl>
                                          <p:spTgt spid="10"/>
                                        </p:tgtEl>
                                        <p:attrNameLst>
                                          <p:attrName>ppt_y</p:attrName>
                                        </p:attrNameLst>
                                      </p:cBhvr>
                                      <p:tavLst>
                                        <p:tav tm="0">
                                          <p:val>
                                            <p:strVal val="ppt_y"/>
                                          </p:val>
                                        </p:tav>
                                        <p:tav tm="100000">
                                          <p:val>
                                            <p:strVal val="1+ppt_h/2"/>
                                          </p:val>
                                        </p:tav>
                                      </p:tavLst>
                                    </p:anim>
                                    <p:set>
                                      <p:cBhvr>
                                        <p:cTn id="62"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188640"/>
            <a:ext cx="7315200" cy="1154097"/>
          </a:xfrm>
        </p:spPr>
        <p:txBody>
          <a:bodyPr/>
          <a:lstStyle/>
          <a:p>
            <a:pPr algn="ctr"/>
            <a:r>
              <a:rPr lang="nl-NL" dirty="0"/>
              <a:t>Ronde 4 - Ingelijst</a:t>
            </a:r>
          </a:p>
        </p:txBody>
      </p:sp>
      <p:sp>
        <p:nvSpPr>
          <p:cNvPr id="5" name="Afgeronde rechthoek 4"/>
          <p:cNvSpPr/>
          <p:nvPr/>
        </p:nvSpPr>
        <p:spPr>
          <a:xfrm>
            <a:off x="179512" y="4157464"/>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Unie van Utrecht</a:t>
            </a:r>
          </a:p>
        </p:txBody>
      </p:sp>
      <p:sp>
        <p:nvSpPr>
          <p:cNvPr id="9" name="Afgeronde rechthoek 8"/>
          <p:cNvSpPr/>
          <p:nvPr/>
        </p:nvSpPr>
        <p:spPr>
          <a:xfrm>
            <a:off x="7380312" y="4157464"/>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Alva</a:t>
            </a:r>
          </a:p>
        </p:txBody>
      </p:sp>
      <p:sp>
        <p:nvSpPr>
          <p:cNvPr id="10" name="Afgeronde rechthoek 9"/>
          <p:cNvSpPr/>
          <p:nvPr/>
        </p:nvSpPr>
        <p:spPr>
          <a:xfrm>
            <a:off x="1979712" y="4157464"/>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Stichting Republiek</a:t>
            </a:r>
          </a:p>
        </p:txBody>
      </p:sp>
      <p:sp>
        <p:nvSpPr>
          <p:cNvPr id="11" name="Afgeronde rechthoek 10"/>
          <p:cNvSpPr/>
          <p:nvPr/>
        </p:nvSpPr>
        <p:spPr>
          <a:xfrm>
            <a:off x="3779912" y="4157464"/>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Beelden-storm</a:t>
            </a:r>
            <a:endParaRPr lang="nl-NL" dirty="0"/>
          </a:p>
        </p:txBody>
      </p:sp>
      <p:sp>
        <p:nvSpPr>
          <p:cNvPr id="12" name="Afgeronde rechthoek 11"/>
          <p:cNvSpPr/>
          <p:nvPr/>
        </p:nvSpPr>
        <p:spPr>
          <a:xfrm>
            <a:off x="5580112" y="4157464"/>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Plakkaat van </a:t>
            </a:r>
            <a:r>
              <a:rPr lang="nl-NL" dirty="0" err="1"/>
              <a:t>Verlatinghe</a:t>
            </a:r>
            <a:endParaRPr lang="nl-NL" dirty="0"/>
          </a:p>
        </p:txBody>
      </p:sp>
      <p:sp>
        <p:nvSpPr>
          <p:cNvPr id="13" name="Afgeronde rechthoek 12"/>
          <p:cNvSpPr/>
          <p:nvPr/>
        </p:nvSpPr>
        <p:spPr>
          <a:xfrm>
            <a:off x="179512" y="3140968"/>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Karel V</a:t>
            </a:r>
          </a:p>
        </p:txBody>
      </p:sp>
      <p:sp>
        <p:nvSpPr>
          <p:cNvPr id="14" name="Afgeronde rechthoek 13"/>
          <p:cNvSpPr/>
          <p:nvPr/>
        </p:nvSpPr>
        <p:spPr>
          <a:xfrm>
            <a:off x="7380312" y="3140968"/>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Centralisatie</a:t>
            </a:r>
          </a:p>
        </p:txBody>
      </p:sp>
      <p:sp>
        <p:nvSpPr>
          <p:cNvPr id="15" name="Afgeronde rechthoek 14"/>
          <p:cNvSpPr/>
          <p:nvPr/>
        </p:nvSpPr>
        <p:spPr>
          <a:xfrm>
            <a:off x="1979712" y="3140968"/>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Filips II</a:t>
            </a:r>
          </a:p>
        </p:txBody>
      </p:sp>
      <p:sp>
        <p:nvSpPr>
          <p:cNvPr id="16" name="Afgeronde rechthoek 15"/>
          <p:cNvSpPr/>
          <p:nvPr/>
        </p:nvSpPr>
        <p:spPr>
          <a:xfrm>
            <a:off x="3779912" y="3140968"/>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Willem van Oranje</a:t>
            </a:r>
          </a:p>
        </p:txBody>
      </p:sp>
      <p:sp>
        <p:nvSpPr>
          <p:cNvPr id="17" name="Afgeronde rechthoek 16"/>
          <p:cNvSpPr/>
          <p:nvPr/>
        </p:nvSpPr>
        <p:spPr>
          <a:xfrm>
            <a:off x="5580112" y="3140968"/>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Vervolging protestanten</a:t>
            </a:r>
          </a:p>
        </p:txBody>
      </p:sp>
      <p:sp>
        <p:nvSpPr>
          <p:cNvPr id="19" name="Stroomdiagram: Ponsband 18"/>
          <p:cNvSpPr/>
          <p:nvPr/>
        </p:nvSpPr>
        <p:spPr>
          <a:xfrm>
            <a:off x="1547664" y="1556792"/>
            <a:ext cx="6264696" cy="1368152"/>
          </a:xfrm>
          <a:prstGeom prst="flowChartPunchedTap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solidFill>
                  <a:schemeClr val="bg1"/>
                </a:solidFill>
              </a:rPr>
              <a:t>Noem 10 begrippen/personen die te maken hebben met de Nederlandse Opstand</a:t>
            </a:r>
          </a:p>
        </p:txBody>
      </p:sp>
    </p:spTree>
    <p:extLst>
      <p:ext uri="{BB962C8B-B14F-4D97-AF65-F5344CB8AC3E}">
        <p14:creationId xmlns:p14="http://schemas.microsoft.com/office/powerpoint/2010/main" val="233611087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2"/>
                  </p:tgtEl>
                </p:cond>
              </p:nextCondLst>
            </p:seq>
            <p:seq concurrent="1" nextAc="seek">
              <p:cTn id="9" restart="whenNotActive" fill="hold" evtFilter="cancelBubble" nodeType="interactiveSeq">
                <p:stCondLst>
                  <p:cond evt="onClick" delay="0">
                    <p:tgtEl>
                      <p:spTgt spid="13"/>
                    </p:tgtEl>
                  </p:cond>
                </p:stCondLst>
                <p:endSync evt="end" delay="0">
                  <p:rtn val="all"/>
                </p:endSync>
                <p:childTnLst>
                  <p:par>
                    <p:cTn id="10" fill="hold">
                      <p:stCondLst>
                        <p:cond delay="0"/>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 calcmode="lin" valueType="num">
                                      <p:cBhvr additive="base">
                                        <p:cTn id="14"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3"/>
                  </p:tgtEl>
                </p:cond>
              </p:nextCondLst>
            </p:seq>
            <p:seq concurrent="1" nextAc="seek">
              <p:cTn id="16" restart="whenNotActive" fill="hold" evtFilter="cancelBubble" nodeType="interactiveSeq">
                <p:stCondLst>
                  <p:cond evt="onClick" delay="0">
                    <p:tgtEl>
                      <p:spTgt spid="15"/>
                    </p:tgtEl>
                  </p:cond>
                </p:stCondLst>
                <p:endSync evt="end" delay="0">
                  <p:rtn val="all"/>
                </p:endSync>
                <p:childTnLst>
                  <p:par>
                    <p:cTn id="17" fill="hold">
                      <p:stCondLst>
                        <p:cond delay="0"/>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anim calcmode="lin" valueType="num">
                                      <p:cBhvr additive="base">
                                        <p:cTn id="21"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5"/>
                  </p:tgtEl>
                </p:cond>
              </p:nextCondLst>
            </p:seq>
            <p:seq concurrent="1" nextAc="seek">
              <p:cTn id="23" restart="whenNotActive" fill="hold" evtFilter="cancelBubble" nodeType="interactiveSeq">
                <p:stCondLst>
                  <p:cond evt="onClick" delay="0">
                    <p:tgtEl>
                      <p:spTgt spid="16"/>
                    </p:tgtEl>
                  </p:cond>
                </p:stCondLst>
                <p:endSync evt="end" delay="0">
                  <p:rtn val="all"/>
                </p:endSync>
                <p:childTnLst>
                  <p:par>
                    <p:cTn id="24" fill="hold">
                      <p:stCondLst>
                        <p:cond delay="0"/>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6">
                                            <p:txEl>
                                              <p:pRg st="0" end="0"/>
                                            </p:txEl>
                                          </p:spTgt>
                                        </p:tgtEl>
                                        <p:attrNameLst>
                                          <p:attrName>style.visibility</p:attrName>
                                        </p:attrNameLst>
                                      </p:cBhvr>
                                      <p:to>
                                        <p:strVal val="visible"/>
                                      </p:to>
                                    </p:set>
                                    <p:anim calcmode="lin" valueType="num">
                                      <p:cBhvr additive="base">
                                        <p:cTn id="28"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6"/>
                  </p:tgtEl>
                </p:cond>
              </p:nextCondLst>
            </p:seq>
            <p:seq concurrent="1" nextAc="seek">
              <p:cTn id="30" restart="whenNotActive" fill="hold" evtFilter="cancelBubble" nodeType="interactiveSeq">
                <p:stCondLst>
                  <p:cond evt="onClick" delay="0">
                    <p:tgtEl>
                      <p:spTgt spid="17"/>
                    </p:tgtEl>
                  </p:cond>
                </p:stCondLst>
                <p:endSync evt="end" delay="0">
                  <p:rtn val="all"/>
                </p:endSync>
                <p:childTnLst>
                  <p:par>
                    <p:cTn id="31" fill="hold">
                      <p:stCondLst>
                        <p:cond delay="0"/>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7">
                                            <p:txEl>
                                              <p:pRg st="0" end="0"/>
                                            </p:txEl>
                                          </p:spTgt>
                                        </p:tgtEl>
                                        <p:attrNameLst>
                                          <p:attrName>style.visibility</p:attrName>
                                        </p:attrNameLst>
                                      </p:cBhvr>
                                      <p:to>
                                        <p:strVal val="visible"/>
                                      </p:to>
                                    </p:set>
                                    <p:anim calcmode="lin" valueType="num">
                                      <p:cBhvr additive="base">
                                        <p:cTn id="35"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7"/>
                  </p:tgtEl>
                </p:cond>
              </p:nextCondLst>
            </p:seq>
            <p:seq concurrent="1" nextAc="seek">
              <p:cTn id="37" restart="whenNotActive" fill="hold" evtFilter="cancelBubble" nodeType="interactiveSeq">
                <p:stCondLst>
                  <p:cond evt="onClick" delay="0">
                    <p:tgtEl>
                      <p:spTgt spid="14"/>
                    </p:tgtEl>
                  </p:cond>
                </p:stCondLst>
                <p:endSync evt="end" delay="0">
                  <p:rtn val="all"/>
                </p:endSync>
                <p:childTnLst>
                  <p:par>
                    <p:cTn id="38" fill="hold">
                      <p:stCondLst>
                        <p:cond delay="0"/>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4">
                                            <p:txEl>
                                              <p:pRg st="0" end="0"/>
                                            </p:txEl>
                                          </p:spTgt>
                                        </p:tgtEl>
                                        <p:attrNameLst>
                                          <p:attrName>style.visibility</p:attrName>
                                        </p:attrNameLst>
                                      </p:cBhvr>
                                      <p:to>
                                        <p:strVal val="visible"/>
                                      </p:to>
                                    </p:set>
                                    <p:anim calcmode="lin" valueType="num">
                                      <p:cBhvr additive="base">
                                        <p:cTn id="42"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4"/>
                  </p:tgtEl>
                </p:cond>
              </p:nextCondLst>
            </p:seq>
            <p:seq concurrent="1" nextAc="seek">
              <p:cTn id="44" restart="whenNotActive" fill="hold" evtFilter="cancelBubble" nodeType="interactiveSeq">
                <p:stCondLst>
                  <p:cond evt="onClick" delay="0">
                    <p:tgtEl>
                      <p:spTgt spid="5"/>
                    </p:tgtEl>
                  </p:cond>
                </p:stCondLst>
                <p:endSync evt="end" delay="0">
                  <p:rtn val="all"/>
                </p:endSync>
                <p:childTnLst>
                  <p:par>
                    <p:cTn id="45" fill="hold">
                      <p:stCondLst>
                        <p:cond delay="0"/>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0" end="0"/>
                                            </p:txEl>
                                          </p:spTgt>
                                        </p:tgtEl>
                                        <p:attrNameLst>
                                          <p:attrName>style.visibility</p:attrName>
                                        </p:attrNameLst>
                                      </p:cBhvr>
                                      <p:to>
                                        <p:strVal val="visible"/>
                                      </p:to>
                                    </p:set>
                                    <p:anim calcmode="lin" valueType="num">
                                      <p:cBhvr additive="base">
                                        <p:cTn id="4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5"/>
                  </p:tgtEl>
                </p:cond>
              </p:nextCondLst>
            </p:seq>
            <p:seq concurrent="1" nextAc="seek">
              <p:cTn id="51" restart="whenNotActive" fill="hold" evtFilter="cancelBubble" nodeType="interactiveSeq">
                <p:stCondLst>
                  <p:cond evt="onClick" delay="0">
                    <p:tgtEl>
                      <p:spTgt spid="10"/>
                    </p:tgtEl>
                  </p:cond>
                </p:stCondLst>
                <p:endSync evt="end" delay="0">
                  <p:rtn val="all"/>
                </p:endSync>
                <p:childTnLst>
                  <p:par>
                    <p:cTn id="52" fill="hold">
                      <p:stCondLst>
                        <p:cond delay="0"/>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10">
                                            <p:txEl>
                                              <p:pRg st="0" end="0"/>
                                            </p:txEl>
                                          </p:spTgt>
                                        </p:tgtEl>
                                        <p:attrNameLst>
                                          <p:attrName>style.visibility</p:attrName>
                                        </p:attrNameLst>
                                      </p:cBhvr>
                                      <p:to>
                                        <p:strVal val="visible"/>
                                      </p:to>
                                    </p:set>
                                    <p:anim calcmode="lin" valueType="num">
                                      <p:cBhvr additive="base">
                                        <p:cTn id="5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0"/>
                  </p:tgtEl>
                </p:cond>
              </p:nextCondLst>
            </p:seq>
            <p:seq concurrent="1" nextAc="seek">
              <p:cTn id="58" restart="whenNotActive" fill="hold" evtFilter="cancelBubble" nodeType="interactiveSeq">
                <p:stCondLst>
                  <p:cond evt="onClick" delay="0">
                    <p:tgtEl>
                      <p:spTgt spid="11"/>
                    </p:tgtEl>
                  </p:cond>
                </p:stCondLst>
                <p:endSync evt="end" delay="0">
                  <p:rtn val="all"/>
                </p:endSync>
                <p:childTnLst>
                  <p:par>
                    <p:cTn id="59" fill="hold">
                      <p:stCondLst>
                        <p:cond delay="0"/>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1">
                                            <p:txEl>
                                              <p:pRg st="0" end="0"/>
                                            </p:txEl>
                                          </p:spTgt>
                                        </p:tgtEl>
                                        <p:attrNameLst>
                                          <p:attrName>style.visibility</p:attrName>
                                        </p:attrNameLst>
                                      </p:cBhvr>
                                      <p:to>
                                        <p:strVal val="visible"/>
                                      </p:to>
                                    </p:set>
                                    <p:anim calcmode="lin" valueType="num">
                                      <p:cBhvr additive="base">
                                        <p:cTn id="6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1"/>
                  </p:tgtEl>
                </p:cond>
              </p:nextCondLst>
            </p:seq>
            <p:seq concurrent="1" nextAc="seek">
              <p:cTn id="65" restart="whenNotActive" fill="hold" evtFilter="cancelBubble" nodeType="interactiveSeq">
                <p:stCondLst>
                  <p:cond evt="onClick" delay="0">
                    <p:tgtEl>
                      <p:spTgt spid="9"/>
                    </p:tgtEl>
                  </p:cond>
                </p:stCondLst>
                <p:endSync evt="end" delay="0">
                  <p:rtn val="all"/>
                </p:endSync>
                <p:childTnLst>
                  <p:par>
                    <p:cTn id="66" fill="hold">
                      <p:stCondLst>
                        <p:cond delay="0"/>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9">
                                            <p:txEl>
                                              <p:pRg st="0" end="0"/>
                                            </p:txEl>
                                          </p:spTgt>
                                        </p:tgtEl>
                                        <p:attrNameLst>
                                          <p:attrName>style.visibility</p:attrName>
                                        </p:attrNameLst>
                                      </p:cBhvr>
                                      <p:to>
                                        <p:strVal val="visible"/>
                                      </p:to>
                                    </p:set>
                                    <p:anim calcmode="lin" valueType="num">
                                      <p:cBhvr additive="base">
                                        <p:cTn id="70"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9"/>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188640"/>
            <a:ext cx="7315200" cy="1154097"/>
          </a:xfrm>
        </p:spPr>
        <p:txBody>
          <a:bodyPr/>
          <a:lstStyle/>
          <a:p>
            <a:pPr algn="ctr"/>
            <a:r>
              <a:rPr lang="nl-NL" dirty="0"/>
              <a:t>Ronde 4 - Ingelijst</a:t>
            </a:r>
          </a:p>
        </p:txBody>
      </p:sp>
      <p:sp>
        <p:nvSpPr>
          <p:cNvPr id="5" name="Afgeronde rechthoek 4"/>
          <p:cNvSpPr/>
          <p:nvPr/>
        </p:nvSpPr>
        <p:spPr>
          <a:xfrm>
            <a:off x="179512" y="4157464"/>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onderwijs-pacificatie</a:t>
            </a:r>
            <a:endParaRPr lang="nl-NL" dirty="0"/>
          </a:p>
        </p:txBody>
      </p:sp>
      <p:sp>
        <p:nvSpPr>
          <p:cNvPr id="9" name="Afgeronde rechthoek 8"/>
          <p:cNvSpPr/>
          <p:nvPr/>
        </p:nvSpPr>
        <p:spPr>
          <a:xfrm>
            <a:off x="7380312" y="4157464"/>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Troelstra</a:t>
            </a:r>
          </a:p>
        </p:txBody>
      </p:sp>
      <p:sp>
        <p:nvSpPr>
          <p:cNvPr id="10" name="Afgeronde rechthoek 9"/>
          <p:cNvSpPr/>
          <p:nvPr/>
        </p:nvSpPr>
        <p:spPr>
          <a:xfrm>
            <a:off x="1979712" y="4157464"/>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algemeen kiesrecht</a:t>
            </a:r>
          </a:p>
        </p:txBody>
      </p:sp>
      <p:sp>
        <p:nvSpPr>
          <p:cNvPr id="11" name="Afgeronde rechthoek 10"/>
          <p:cNvSpPr/>
          <p:nvPr/>
        </p:nvSpPr>
        <p:spPr>
          <a:xfrm>
            <a:off x="3779912" y="4157464"/>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socialisten</a:t>
            </a:r>
          </a:p>
        </p:txBody>
      </p:sp>
      <p:sp>
        <p:nvSpPr>
          <p:cNvPr id="12" name="Afgeronde rechthoek 11"/>
          <p:cNvSpPr/>
          <p:nvPr/>
        </p:nvSpPr>
        <p:spPr>
          <a:xfrm>
            <a:off x="5580112" y="4157464"/>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confessio-nelen</a:t>
            </a:r>
            <a:endParaRPr lang="nl-NL" dirty="0"/>
          </a:p>
        </p:txBody>
      </p:sp>
      <p:sp>
        <p:nvSpPr>
          <p:cNvPr id="13" name="Afgeronde rechthoek 12"/>
          <p:cNvSpPr/>
          <p:nvPr/>
        </p:nvSpPr>
        <p:spPr>
          <a:xfrm>
            <a:off x="179512" y="3140968"/>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Kuyper</a:t>
            </a:r>
          </a:p>
        </p:txBody>
      </p:sp>
      <p:sp>
        <p:nvSpPr>
          <p:cNvPr id="14" name="Afgeronde rechthoek 13"/>
          <p:cNvSpPr/>
          <p:nvPr/>
        </p:nvSpPr>
        <p:spPr>
          <a:xfrm>
            <a:off x="7380312" y="3140968"/>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openbaar onderwijs</a:t>
            </a:r>
          </a:p>
        </p:txBody>
      </p:sp>
      <p:sp>
        <p:nvSpPr>
          <p:cNvPr id="15" name="Afgeronde rechthoek 14"/>
          <p:cNvSpPr/>
          <p:nvPr/>
        </p:nvSpPr>
        <p:spPr>
          <a:xfrm>
            <a:off x="1979712" y="3140968"/>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Schaepman</a:t>
            </a:r>
          </a:p>
        </p:txBody>
      </p:sp>
      <p:sp>
        <p:nvSpPr>
          <p:cNvPr id="16" name="Afgeronde rechthoek 15"/>
          <p:cNvSpPr/>
          <p:nvPr/>
        </p:nvSpPr>
        <p:spPr>
          <a:xfrm>
            <a:off x="3779912" y="3140968"/>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bijzonder onderwijs</a:t>
            </a:r>
          </a:p>
        </p:txBody>
      </p:sp>
      <p:sp>
        <p:nvSpPr>
          <p:cNvPr id="17" name="Afgeronde rechthoek 16"/>
          <p:cNvSpPr/>
          <p:nvPr/>
        </p:nvSpPr>
        <p:spPr>
          <a:xfrm>
            <a:off x="5580112" y="3140968"/>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betaling</a:t>
            </a:r>
          </a:p>
        </p:txBody>
      </p:sp>
      <p:sp>
        <p:nvSpPr>
          <p:cNvPr id="19" name="Stroomdiagram: Ponsband 18"/>
          <p:cNvSpPr/>
          <p:nvPr/>
        </p:nvSpPr>
        <p:spPr>
          <a:xfrm>
            <a:off x="1547664" y="1556792"/>
            <a:ext cx="6264696" cy="1368152"/>
          </a:xfrm>
          <a:prstGeom prst="flowChartPunchedTap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solidFill>
                  <a:schemeClr val="bg1"/>
                </a:solidFill>
              </a:rPr>
              <a:t>Noem 10 begrippen/personen die te maken hebben met de schoolstrijd</a:t>
            </a:r>
          </a:p>
        </p:txBody>
      </p:sp>
    </p:spTree>
    <p:extLst>
      <p:ext uri="{BB962C8B-B14F-4D97-AF65-F5344CB8AC3E}">
        <p14:creationId xmlns:p14="http://schemas.microsoft.com/office/powerpoint/2010/main" val="25692639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2"/>
                  </p:tgtEl>
                </p:cond>
              </p:nextCondLst>
            </p:seq>
            <p:seq concurrent="1" nextAc="seek">
              <p:cTn id="9" restart="whenNotActive" fill="hold" evtFilter="cancelBubble" nodeType="interactiveSeq">
                <p:stCondLst>
                  <p:cond evt="onClick" delay="0">
                    <p:tgtEl>
                      <p:spTgt spid="13"/>
                    </p:tgtEl>
                  </p:cond>
                </p:stCondLst>
                <p:endSync evt="end" delay="0">
                  <p:rtn val="all"/>
                </p:endSync>
                <p:childTnLst>
                  <p:par>
                    <p:cTn id="10" fill="hold">
                      <p:stCondLst>
                        <p:cond delay="0"/>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 calcmode="lin" valueType="num">
                                      <p:cBhvr additive="base">
                                        <p:cTn id="14"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3"/>
                  </p:tgtEl>
                </p:cond>
              </p:nextCondLst>
            </p:seq>
            <p:seq concurrent="1" nextAc="seek">
              <p:cTn id="16" restart="whenNotActive" fill="hold" evtFilter="cancelBubble" nodeType="interactiveSeq">
                <p:stCondLst>
                  <p:cond evt="onClick" delay="0">
                    <p:tgtEl>
                      <p:spTgt spid="15"/>
                    </p:tgtEl>
                  </p:cond>
                </p:stCondLst>
                <p:endSync evt="end" delay="0">
                  <p:rtn val="all"/>
                </p:endSync>
                <p:childTnLst>
                  <p:par>
                    <p:cTn id="17" fill="hold">
                      <p:stCondLst>
                        <p:cond delay="0"/>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anim calcmode="lin" valueType="num">
                                      <p:cBhvr additive="base">
                                        <p:cTn id="21"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5"/>
                  </p:tgtEl>
                </p:cond>
              </p:nextCondLst>
            </p:seq>
            <p:seq concurrent="1" nextAc="seek">
              <p:cTn id="23" restart="whenNotActive" fill="hold" evtFilter="cancelBubble" nodeType="interactiveSeq">
                <p:stCondLst>
                  <p:cond evt="onClick" delay="0">
                    <p:tgtEl>
                      <p:spTgt spid="16"/>
                    </p:tgtEl>
                  </p:cond>
                </p:stCondLst>
                <p:endSync evt="end" delay="0">
                  <p:rtn val="all"/>
                </p:endSync>
                <p:childTnLst>
                  <p:par>
                    <p:cTn id="24" fill="hold">
                      <p:stCondLst>
                        <p:cond delay="0"/>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6">
                                            <p:txEl>
                                              <p:pRg st="0" end="0"/>
                                            </p:txEl>
                                          </p:spTgt>
                                        </p:tgtEl>
                                        <p:attrNameLst>
                                          <p:attrName>style.visibility</p:attrName>
                                        </p:attrNameLst>
                                      </p:cBhvr>
                                      <p:to>
                                        <p:strVal val="visible"/>
                                      </p:to>
                                    </p:set>
                                    <p:anim calcmode="lin" valueType="num">
                                      <p:cBhvr additive="base">
                                        <p:cTn id="28"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6"/>
                  </p:tgtEl>
                </p:cond>
              </p:nextCondLst>
            </p:seq>
            <p:seq concurrent="1" nextAc="seek">
              <p:cTn id="30" restart="whenNotActive" fill="hold" evtFilter="cancelBubble" nodeType="interactiveSeq">
                <p:stCondLst>
                  <p:cond evt="onClick" delay="0">
                    <p:tgtEl>
                      <p:spTgt spid="17"/>
                    </p:tgtEl>
                  </p:cond>
                </p:stCondLst>
                <p:endSync evt="end" delay="0">
                  <p:rtn val="all"/>
                </p:endSync>
                <p:childTnLst>
                  <p:par>
                    <p:cTn id="31" fill="hold">
                      <p:stCondLst>
                        <p:cond delay="0"/>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7">
                                            <p:txEl>
                                              <p:pRg st="0" end="0"/>
                                            </p:txEl>
                                          </p:spTgt>
                                        </p:tgtEl>
                                        <p:attrNameLst>
                                          <p:attrName>style.visibility</p:attrName>
                                        </p:attrNameLst>
                                      </p:cBhvr>
                                      <p:to>
                                        <p:strVal val="visible"/>
                                      </p:to>
                                    </p:set>
                                    <p:anim calcmode="lin" valueType="num">
                                      <p:cBhvr additive="base">
                                        <p:cTn id="35"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7"/>
                  </p:tgtEl>
                </p:cond>
              </p:nextCondLst>
            </p:seq>
            <p:seq concurrent="1" nextAc="seek">
              <p:cTn id="37" restart="whenNotActive" fill="hold" evtFilter="cancelBubble" nodeType="interactiveSeq">
                <p:stCondLst>
                  <p:cond evt="onClick" delay="0">
                    <p:tgtEl>
                      <p:spTgt spid="14"/>
                    </p:tgtEl>
                  </p:cond>
                </p:stCondLst>
                <p:endSync evt="end" delay="0">
                  <p:rtn val="all"/>
                </p:endSync>
                <p:childTnLst>
                  <p:par>
                    <p:cTn id="38" fill="hold">
                      <p:stCondLst>
                        <p:cond delay="0"/>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4">
                                            <p:txEl>
                                              <p:pRg st="0" end="0"/>
                                            </p:txEl>
                                          </p:spTgt>
                                        </p:tgtEl>
                                        <p:attrNameLst>
                                          <p:attrName>style.visibility</p:attrName>
                                        </p:attrNameLst>
                                      </p:cBhvr>
                                      <p:to>
                                        <p:strVal val="visible"/>
                                      </p:to>
                                    </p:set>
                                    <p:anim calcmode="lin" valueType="num">
                                      <p:cBhvr additive="base">
                                        <p:cTn id="42"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4"/>
                  </p:tgtEl>
                </p:cond>
              </p:nextCondLst>
            </p:seq>
            <p:seq concurrent="1" nextAc="seek">
              <p:cTn id="44" restart="whenNotActive" fill="hold" evtFilter="cancelBubble" nodeType="interactiveSeq">
                <p:stCondLst>
                  <p:cond evt="onClick" delay="0">
                    <p:tgtEl>
                      <p:spTgt spid="5"/>
                    </p:tgtEl>
                  </p:cond>
                </p:stCondLst>
                <p:endSync evt="end" delay="0">
                  <p:rtn val="all"/>
                </p:endSync>
                <p:childTnLst>
                  <p:par>
                    <p:cTn id="45" fill="hold">
                      <p:stCondLst>
                        <p:cond delay="0"/>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0" end="0"/>
                                            </p:txEl>
                                          </p:spTgt>
                                        </p:tgtEl>
                                        <p:attrNameLst>
                                          <p:attrName>style.visibility</p:attrName>
                                        </p:attrNameLst>
                                      </p:cBhvr>
                                      <p:to>
                                        <p:strVal val="visible"/>
                                      </p:to>
                                    </p:set>
                                    <p:anim calcmode="lin" valueType="num">
                                      <p:cBhvr additive="base">
                                        <p:cTn id="4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5"/>
                  </p:tgtEl>
                </p:cond>
              </p:nextCondLst>
            </p:seq>
            <p:seq concurrent="1" nextAc="seek">
              <p:cTn id="51" restart="whenNotActive" fill="hold" evtFilter="cancelBubble" nodeType="interactiveSeq">
                <p:stCondLst>
                  <p:cond evt="onClick" delay="0">
                    <p:tgtEl>
                      <p:spTgt spid="10"/>
                    </p:tgtEl>
                  </p:cond>
                </p:stCondLst>
                <p:endSync evt="end" delay="0">
                  <p:rtn val="all"/>
                </p:endSync>
                <p:childTnLst>
                  <p:par>
                    <p:cTn id="52" fill="hold">
                      <p:stCondLst>
                        <p:cond delay="0"/>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10">
                                            <p:txEl>
                                              <p:pRg st="0" end="0"/>
                                            </p:txEl>
                                          </p:spTgt>
                                        </p:tgtEl>
                                        <p:attrNameLst>
                                          <p:attrName>style.visibility</p:attrName>
                                        </p:attrNameLst>
                                      </p:cBhvr>
                                      <p:to>
                                        <p:strVal val="visible"/>
                                      </p:to>
                                    </p:set>
                                    <p:anim calcmode="lin" valueType="num">
                                      <p:cBhvr additive="base">
                                        <p:cTn id="5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0"/>
                  </p:tgtEl>
                </p:cond>
              </p:nextCondLst>
            </p:seq>
            <p:seq concurrent="1" nextAc="seek">
              <p:cTn id="58" restart="whenNotActive" fill="hold" evtFilter="cancelBubble" nodeType="interactiveSeq">
                <p:stCondLst>
                  <p:cond evt="onClick" delay="0">
                    <p:tgtEl>
                      <p:spTgt spid="11"/>
                    </p:tgtEl>
                  </p:cond>
                </p:stCondLst>
                <p:endSync evt="end" delay="0">
                  <p:rtn val="all"/>
                </p:endSync>
                <p:childTnLst>
                  <p:par>
                    <p:cTn id="59" fill="hold">
                      <p:stCondLst>
                        <p:cond delay="0"/>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1">
                                            <p:txEl>
                                              <p:pRg st="0" end="0"/>
                                            </p:txEl>
                                          </p:spTgt>
                                        </p:tgtEl>
                                        <p:attrNameLst>
                                          <p:attrName>style.visibility</p:attrName>
                                        </p:attrNameLst>
                                      </p:cBhvr>
                                      <p:to>
                                        <p:strVal val="visible"/>
                                      </p:to>
                                    </p:set>
                                    <p:anim calcmode="lin" valueType="num">
                                      <p:cBhvr additive="base">
                                        <p:cTn id="6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1"/>
                  </p:tgtEl>
                </p:cond>
              </p:nextCondLst>
            </p:seq>
            <p:seq concurrent="1" nextAc="seek">
              <p:cTn id="65" restart="whenNotActive" fill="hold" evtFilter="cancelBubble" nodeType="interactiveSeq">
                <p:stCondLst>
                  <p:cond evt="onClick" delay="0">
                    <p:tgtEl>
                      <p:spTgt spid="9"/>
                    </p:tgtEl>
                  </p:cond>
                </p:stCondLst>
                <p:endSync evt="end" delay="0">
                  <p:rtn val="all"/>
                </p:endSync>
                <p:childTnLst>
                  <p:par>
                    <p:cTn id="66" fill="hold">
                      <p:stCondLst>
                        <p:cond delay="0"/>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9">
                                            <p:txEl>
                                              <p:pRg st="0" end="0"/>
                                            </p:txEl>
                                          </p:spTgt>
                                        </p:tgtEl>
                                        <p:attrNameLst>
                                          <p:attrName>style.visibility</p:attrName>
                                        </p:attrNameLst>
                                      </p:cBhvr>
                                      <p:to>
                                        <p:strVal val="visible"/>
                                      </p:to>
                                    </p:set>
                                    <p:anim calcmode="lin" valueType="num">
                                      <p:cBhvr additive="base">
                                        <p:cTn id="70"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9"/>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188640"/>
            <a:ext cx="7315200" cy="1154097"/>
          </a:xfrm>
        </p:spPr>
        <p:txBody>
          <a:bodyPr/>
          <a:lstStyle/>
          <a:p>
            <a:pPr algn="ctr"/>
            <a:r>
              <a:rPr lang="nl-NL" dirty="0"/>
              <a:t>Ronde 4 - Ingelijst</a:t>
            </a:r>
          </a:p>
        </p:txBody>
      </p:sp>
      <p:sp>
        <p:nvSpPr>
          <p:cNvPr id="5" name="Afgeronde rechthoek 4"/>
          <p:cNvSpPr/>
          <p:nvPr/>
        </p:nvSpPr>
        <p:spPr>
          <a:xfrm>
            <a:off x="179512" y="4157464"/>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Franse Revolutie</a:t>
            </a:r>
          </a:p>
        </p:txBody>
      </p:sp>
      <p:sp>
        <p:nvSpPr>
          <p:cNvPr id="9" name="Afgeronde rechthoek 8"/>
          <p:cNvSpPr/>
          <p:nvPr/>
        </p:nvSpPr>
        <p:spPr>
          <a:xfrm>
            <a:off x="7380312" y="4157464"/>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verstand gebruiken</a:t>
            </a:r>
          </a:p>
        </p:txBody>
      </p:sp>
      <p:sp>
        <p:nvSpPr>
          <p:cNvPr id="10" name="Afgeronde rechthoek 9"/>
          <p:cNvSpPr/>
          <p:nvPr/>
        </p:nvSpPr>
        <p:spPr>
          <a:xfrm>
            <a:off x="1979712" y="4157464"/>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Amerikaan-se</a:t>
            </a:r>
            <a:r>
              <a:rPr lang="nl-NL" dirty="0"/>
              <a:t> Revolutie</a:t>
            </a:r>
          </a:p>
        </p:txBody>
      </p:sp>
      <p:sp>
        <p:nvSpPr>
          <p:cNvPr id="11" name="Afgeronde rechthoek 10"/>
          <p:cNvSpPr/>
          <p:nvPr/>
        </p:nvSpPr>
        <p:spPr>
          <a:xfrm>
            <a:off x="3779912" y="4157464"/>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Willem V</a:t>
            </a:r>
          </a:p>
        </p:txBody>
      </p:sp>
      <p:sp>
        <p:nvSpPr>
          <p:cNvPr id="12" name="Afgeronde rechthoek 11"/>
          <p:cNvSpPr/>
          <p:nvPr/>
        </p:nvSpPr>
        <p:spPr>
          <a:xfrm>
            <a:off x="5580112" y="4157464"/>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Van der </a:t>
            </a:r>
            <a:r>
              <a:rPr lang="nl-NL" dirty="0" err="1"/>
              <a:t>Capellen</a:t>
            </a:r>
            <a:r>
              <a:rPr lang="nl-NL" dirty="0"/>
              <a:t> tot den Pol</a:t>
            </a:r>
          </a:p>
        </p:txBody>
      </p:sp>
      <p:sp>
        <p:nvSpPr>
          <p:cNvPr id="13" name="Afgeronde rechthoek 12"/>
          <p:cNvSpPr/>
          <p:nvPr/>
        </p:nvSpPr>
        <p:spPr>
          <a:xfrm>
            <a:off x="179512" y="3140968"/>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Montes-</a:t>
            </a:r>
            <a:r>
              <a:rPr lang="nl-NL" dirty="0" err="1"/>
              <a:t>quieu</a:t>
            </a:r>
            <a:endParaRPr lang="nl-NL" dirty="0"/>
          </a:p>
        </p:txBody>
      </p:sp>
      <p:sp>
        <p:nvSpPr>
          <p:cNvPr id="14" name="Afgeronde rechthoek 13"/>
          <p:cNvSpPr/>
          <p:nvPr/>
        </p:nvSpPr>
        <p:spPr>
          <a:xfrm>
            <a:off x="7380312" y="3140968"/>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Bataafse Revolutie</a:t>
            </a:r>
          </a:p>
        </p:txBody>
      </p:sp>
      <p:sp>
        <p:nvSpPr>
          <p:cNvPr id="15" name="Afgeronde rechthoek 14"/>
          <p:cNvSpPr/>
          <p:nvPr/>
        </p:nvSpPr>
        <p:spPr>
          <a:xfrm>
            <a:off x="1979712" y="3140968"/>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Rousseau</a:t>
            </a:r>
          </a:p>
        </p:txBody>
      </p:sp>
      <p:sp>
        <p:nvSpPr>
          <p:cNvPr id="16" name="Afgeronde rechthoek 15"/>
          <p:cNvSpPr/>
          <p:nvPr/>
        </p:nvSpPr>
        <p:spPr>
          <a:xfrm>
            <a:off x="3779912" y="3140968"/>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Locke</a:t>
            </a:r>
          </a:p>
        </p:txBody>
      </p:sp>
      <p:sp>
        <p:nvSpPr>
          <p:cNvPr id="17" name="Afgeronde rechthoek 16"/>
          <p:cNvSpPr/>
          <p:nvPr/>
        </p:nvSpPr>
        <p:spPr>
          <a:xfrm>
            <a:off x="5580112" y="3140968"/>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patriotten</a:t>
            </a:r>
          </a:p>
        </p:txBody>
      </p:sp>
      <p:sp>
        <p:nvSpPr>
          <p:cNvPr id="19" name="Stroomdiagram: Ponsband 18"/>
          <p:cNvSpPr/>
          <p:nvPr/>
        </p:nvSpPr>
        <p:spPr>
          <a:xfrm>
            <a:off x="1547664" y="1556792"/>
            <a:ext cx="6264696" cy="1368152"/>
          </a:xfrm>
          <a:prstGeom prst="flowChartPunchedTap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solidFill>
                  <a:schemeClr val="bg1"/>
                </a:solidFill>
              </a:rPr>
              <a:t>Noem 10 begrippen/personen die te maken hebben met de Verlichting</a:t>
            </a:r>
          </a:p>
        </p:txBody>
      </p:sp>
    </p:spTree>
    <p:extLst>
      <p:ext uri="{BB962C8B-B14F-4D97-AF65-F5344CB8AC3E}">
        <p14:creationId xmlns:p14="http://schemas.microsoft.com/office/powerpoint/2010/main" val="38794230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2"/>
                  </p:tgtEl>
                </p:cond>
              </p:nextCondLst>
            </p:seq>
            <p:seq concurrent="1" nextAc="seek">
              <p:cTn id="9" restart="whenNotActive" fill="hold" evtFilter="cancelBubble" nodeType="interactiveSeq">
                <p:stCondLst>
                  <p:cond evt="onClick" delay="0">
                    <p:tgtEl>
                      <p:spTgt spid="13"/>
                    </p:tgtEl>
                  </p:cond>
                </p:stCondLst>
                <p:endSync evt="end" delay="0">
                  <p:rtn val="all"/>
                </p:endSync>
                <p:childTnLst>
                  <p:par>
                    <p:cTn id="10" fill="hold">
                      <p:stCondLst>
                        <p:cond delay="0"/>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 calcmode="lin" valueType="num">
                                      <p:cBhvr additive="base">
                                        <p:cTn id="14"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3"/>
                  </p:tgtEl>
                </p:cond>
              </p:nextCondLst>
            </p:seq>
            <p:seq concurrent="1" nextAc="seek">
              <p:cTn id="16" restart="whenNotActive" fill="hold" evtFilter="cancelBubble" nodeType="interactiveSeq">
                <p:stCondLst>
                  <p:cond evt="onClick" delay="0">
                    <p:tgtEl>
                      <p:spTgt spid="15"/>
                    </p:tgtEl>
                  </p:cond>
                </p:stCondLst>
                <p:endSync evt="end" delay="0">
                  <p:rtn val="all"/>
                </p:endSync>
                <p:childTnLst>
                  <p:par>
                    <p:cTn id="17" fill="hold">
                      <p:stCondLst>
                        <p:cond delay="0"/>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anim calcmode="lin" valueType="num">
                                      <p:cBhvr additive="base">
                                        <p:cTn id="21"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5"/>
                  </p:tgtEl>
                </p:cond>
              </p:nextCondLst>
            </p:seq>
            <p:seq concurrent="1" nextAc="seek">
              <p:cTn id="23" restart="whenNotActive" fill="hold" evtFilter="cancelBubble" nodeType="interactiveSeq">
                <p:stCondLst>
                  <p:cond evt="onClick" delay="0">
                    <p:tgtEl>
                      <p:spTgt spid="16"/>
                    </p:tgtEl>
                  </p:cond>
                </p:stCondLst>
                <p:endSync evt="end" delay="0">
                  <p:rtn val="all"/>
                </p:endSync>
                <p:childTnLst>
                  <p:par>
                    <p:cTn id="24" fill="hold">
                      <p:stCondLst>
                        <p:cond delay="0"/>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6">
                                            <p:txEl>
                                              <p:pRg st="0" end="0"/>
                                            </p:txEl>
                                          </p:spTgt>
                                        </p:tgtEl>
                                        <p:attrNameLst>
                                          <p:attrName>style.visibility</p:attrName>
                                        </p:attrNameLst>
                                      </p:cBhvr>
                                      <p:to>
                                        <p:strVal val="visible"/>
                                      </p:to>
                                    </p:set>
                                    <p:anim calcmode="lin" valueType="num">
                                      <p:cBhvr additive="base">
                                        <p:cTn id="28"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6"/>
                  </p:tgtEl>
                </p:cond>
              </p:nextCondLst>
            </p:seq>
            <p:seq concurrent="1" nextAc="seek">
              <p:cTn id="30" restart="whenNotActive" fill="hold" evtFilter="cancelBubble" nodeType="interactiveSeq">
                <p:stCondLst>
                  <p:cond evt="onClick" delay="0">
                    <p:tgtEl>
                      <p:spTgt spid="17"/>
                    </p:tgtEl>
                  </p:cond>
                </p:stCondLst>
                <p:endSync evt="end" delay="0">
                  <p:rtn val="all"/>
                </p:endSync>
                <p:childTnLst>
                  <p:par>
                    <p:cTn id="31" fill="hold">
                      <p:stCondLst>
                        <p:cond delay="0"/>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7">
                                            <p:txEl>
                                              <p:pRg st="0" end="0"/>
                                            </p:txEl>
                                          </p:spTgt>
                                        </p:tgtEl>
                                        <p:attrNameLst>
                                          <p:attrName>style.visibility</p:attrName>
                                        </p:attrNameLst>
                                      </p:cBhvr>
                                      <p:to>
                                        <p:strVal val="visible"/>
                                      </p:to>
                                    </p:set>
                                    <p:anim calcmode="lin" valueType="num">
                                      <p:cBhvr additive="base">
                                        <p:cTn id="35"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7"/>
                  </p:tgtEl>
                </p:cond>
              </p:nextCondLst>
            </p:seq>
            <p:seq concurrent="1" nextAc="seek">
              <p:cTn id="37" restart="whenNotActive" fill="hold" evtFilter="cancelBubble" nodeType="interactiveSeq">
                <p:stCondLst>
                  <p:cond evt="onClick" delay="0">
                    <p:tgtEl>
                      <p:spTgt spid="14"/>
                    </p:tgtEl>
                  </p:cond>
                </p:stCondLst>
                <p:endSync evt="end" delay="0">
                  <p:rtn val="all"/>
                </p:endSync>
                <p:childTnLst>
                  <p:par>
                    <p:cTn id="38" fill="hold">
                      <p:stCondLst>
                        <p:cond delay="0"/>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4">
                                            <p:txEl>
                                              <p:pRg st="0" end="0"/>
                                            </p:txEl>
                                          </p:spTgt>
                                        </p:tgtEl>
                                        <p:attrNameLst>
                                          <p:attrName>style.visibility</p:attrName>
                                        </p:attrNameLst>
                                      </p:cBhvr>
                                      <p:to>
                                        <p:strVal val="visible"/>
                                      </p:to>
                                    </p:set>
                                    <p:anim calcmode="lin" valueType="num">
                                      <p:cBhvr additive="base">
                                        <p:cTn id="42"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4"/>
                  </p:tgtEl>
                </p:cond>
              </p:nextCondLst>
            </p:seq>
            <p:seq concurrent="1" nextAc="seek">
              <p:cTn id="44" restart="whenNotActive" fill="hold" evtFilter="cancelBubble" nodeType="interactiveSeq">
                <p:stCondLst>
                  <p:cond evt="onClick" delay="0">
                    <p:tgtEl>
                      <p:spTgt spid="5"/>
                    </p:tgtEl>
                  </p:cond>
                </p:stCondLst>
                <p:endSync evt="end" delay="0">
                  <p:rtn val="all"/>
                </p:endSync>
                <p:childTnLst>
                  <p:par>
                    <p:cTn id="45" fill="hold">
                      <p:stCondLst>
                        <p:cond delay="0"/>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0" end="0"/>
                                            </p:txEl>
                                          </p:spTgt>
                                        </p:tgtEl>
                                        <p:attrNameLst>
                                          <p:attrName>style.visibility</p:attrName>
                                        </p:attrNameLst>
                                      </p:cBhvr>
                                      <p:to>
                                        <p:strVal val="visible"/>
                                      </p:to>
                                    </p:set>
                                    <p:anim calcmode="lin" valueType="num">
                                      <p:cBhvr additive="base">
                                        <p:cTn id="4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5"/>
                  </p:tgtEl>
                </p:cond>
              </p:nextCondLst>
            </p:seq>
            <p:seq concurrent="1" nextAc="seek">
              <p:cTn id="51" restart="whenNotActive" fill="hold" evtFilter="cancelBubble" nodeType="interactiveSeq">
                <p:stCondLst>
                  <p:cond evt="onClick" delay="0">
                    <p:tgtEl>
                      <p:spTgt spid="10"/>
                    </p:tgtEl>
                  </p:cond>
                </p:stCondLst>
                <p:endSync evt="end" delay="0">
                  <p:rtn val="all"/>
                </p:endSync>
                <p:childTnLst>
                  <p:par>
                    <p:cTn id="52" fill="hold">
                      <p:stCondLst>
                        <p:cond delay="0"/>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10">
                                            <p:txEl>
                                              <p:pRg st="0" end="0"/>
                                            </p:txEl>
                                          </p:spTgt>
                                        </p:tgtEl>
                                        <p:attrNameLst>
                                          <p:attrName>style.visibility</p:attrName>
                                        </p:attrNameLst>
                                      </p:cBhvr>
                                      <p:to>
                                        <p:strVal val="visible"/>
                                      </p:to>
                                    </p:set>
                                    <p:anim calcmode="lin" valueType="num">
                                      <p:cBhvr additive="base">
                                        <p:cTn id="5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0"/>
                  </p:tgtEl>
                </p:cond>
              </p:nextCondLst>
            </p:seq>
            <p:seq concurrent="1" nextAc="seek">
              <p:cTn id="58" restart="whenNotActive" fill="hold" evtFilter="cancelBubble" nodeType="interactiveSeq">
                <p:stCondLst>
                  <p:cond evt="onClick" delay="0">
                    <p:tgtEl>
                      <p:spTgt spid="11"/>
                    </p:tgtEl>
                  </p:cond>
                </p:stCondLst>
                <p:endSync evt="end" delay="0">
                  <p:rtn val="all"/>
                </p:endSync>
                <p:childTnLst>
                  <p:par>
                    <p:cTn id="59" fill="hold">
                      <p:stCondLst>
                        <p:cond delay="0"/>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1">
                                            <p:txEl>
                                              <p:pRg st="0" end="0"/>
                                            </p:txEl>
                                          </p:spTgt>
                                        </p:tgtEl>
                                        <p:attrNameLst>
                                          <p:attrName>style.visibility</p:attrName>
                                        </p:attrNameLst>
                                      </p:cBhvr>
                                      <p:to>
                                        <p:strVal val="visible"/>
                                      </p:to>
                                    </p:set>
                                    <p:anim calcmode="lin" valueType="num">
                                      <p:cBhvr additive="base">
                                        <p:cTn id="6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1"/>
                  </p:tgtEl>
                </p:cond>
              </p:nextCondLst>
            </p:seq>
            <p:seq concurrent="1" nextAc="seek">
              <p:cTn id="65" restart="whenNotActive" fill="hold" evtFilter="cancelBubble" nodeType="interactiveSeq">
                <p:stCondLst>
                  <p:cond evt="onClick" delay="0">
                    <p:tgtEl>
                      <p:spTgt spid="9"/>
                    </p:tgtEl>
                  </p:cond>
                </p:stCondLst>
                <p:endSync evt="end" delay="0">
                  <p:rtn val="all"/>
                </p:endSync>
                <p:childTnLst>
                  <p:par>
                    <p:cTn id="66" fill="hold">
                      <p:stCondLst>
                        <p:cond delay="0"/>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9">
                                            <p:txEl>
                                              <p:pRg st="0" end="0"/>
                                            </p:txEl>
                                          </p:spTgt>
                                        </p:tgtEl>
                                        <p:attrNameLst>
                                          <p:attrName>style.visibility</p:attrName>
                                        </p:attrNameLst>
                                      </p:cBhvr>
                                      <p:to>
                                        <p:strVal val="visible"/>
                                      </p:to>
                                    </p:set>
                                    <p:anim calcmode="lin" valueType="num">
                                      <p:cBhvr additive="base">
                                        <p:cTn id="70"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9"/>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29208" y="404665"/>
            <a:ext cx="7315200" cy="1008112"/>
          </a:xfrm>
        </p:spPr>
        <p:txBody>
          <a:bodyPr>
            <a:normAutofit fontScale="90000"/>
          </a:bodyPr>
          <a:lstStyle/>
          <a:p>
            <a:pPr algn="ctr"/>
            <a:r>
              <a:rPr lang="nl-NL" dirty="0"/>
              <a:t>Ronde 1</a:t>
            </a:r>
            <a:br>
              <a:rPr lang="nl-NL" dirty="0"/>
            </a:br>
            <a:r>
              <a:rPr lang="nl-NL" dirty="0"/>
              <a:t>3-6-9</a:t>
            </a:r>
          </a:p>
        </p:txBody>
      </p:sp>
      <p:sp>
        <p:nvSpPr>
          <p:cNvPr id="3" name="Ovaal 2">
            <a:hlinkClick r:id="" action="ppaction://hlinkshowjump?jump=nextslide"/>
          </p:cNvPr>
          <p:cNvSpPr/>
          <p:nvPr/>
        </p:nvSpPr>
        <p:spPr>
          <a:xfrm>
            <a:off x="611560" y="1844824"/>
            <a:ext cx="1296144"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t>1</a:t>
            </a:r>
            <a:endParaRPr lang="nl-NL" dirty="0"/>
          </a:p>
        </p:txBody>
      </p:sp>
      <p:sp>
        <p:nvSpPr>
          <p:cNvPr id="4" name="Ovaal 3">
            <a:hlinkClick r:id="rId2" action="ppaction://hlinksldjump"/>
          </p:cNvPr>
          <p:cNvSpPr/>
          <p:nvPr/>
        </p:nvSpPr>
        <p:spPr>
          <a:xfrm>
            <a:off x="2195736" y="2924944"/>
            <a:ext cx="1296144"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t>2</a:t>
            </a:r>
          </a:p>
        </p:txBody>
      </p:sp>
      <p:sp>
        <p:nvSpPr>
          <p:cNvPr id="5" name="Ovaal 4">
            <a:hlinkClick r:id="rId3" action="ppaction://hlinksldjump"/>
          </p:cNvPr>
          <p:cNvSpPr/>
          <p:nvPr/>
        </p:nvSpPr>
        <p:spPr>
          <a:xfrm>
            <a:off x="3707904" y="1844824"/>
            <a:ext cx="1296144" cy="79208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t>3</a:t>
            </a:r>
          </a:p>
        </p:txBody>
      </p:sp>
      <p:sp>
        <p:nvSpPr>
          <p:cNvPr id="6" name="Ovaal 5">
            <a:hlinkClick r:id="rId4" action="ppaction://hlinksldjump"/>
          </p:cNvPr>
          <p:cNvSpPr/>
          <p:nvPr/>
        </p:nvSpPr>
        <p:spPr>
          <a:xfrm>
            <a:off x="5307957" y="2924944"/>
            <a:ext cx="1296144"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t>4</a:t>
            </a:r>
          </a:p>
        </p:txBody>
      </p:sp>
      <p:sp>
        <p:nvSpPr>
          <p:cNvPr id="7" name="Ovaal 6">
            <a:hlinkClick r:id="rId5" action="ppaction://hlinksldjump"/>
          </p:cNvPr>
          <p:cNvSpPr/>
          <p:nvPr/>
        </p:nvSpPr>
        <p:spPr>
          <a:xfrm>
            <a:off x="6948264" y="1844824"/>
            <a:ext cx="1296144"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t>5</a:t>
            </a:r>
            <a:endParaRPr lang="nl-NL" dirty="0"/>
          </a:p>
        </p:txBody>
      </p:sp>
      <p:sp>
        <p:nvSpPr>
          <p:cNvPr id="8" name="Ovaal 7">
            <a:hlinkClick r:id="rId6" action="ppaction://hlinksldjump"/>
          </p:cNvPr>
          <p:cNvSpPr/>
          <p:nvPr/>
        </p:nvSpPr>
        <p:spPr>
          <a:xfrm>
            <a:off x="6948264" y="4077072"/>
            <a:ext cx="1296144" cy="79208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t>6</a:t>
            </a:r>
            <a:endParaRPr lang="nl-NL" dirty="0"/>
          </a:p>
        </p:txBody>
      </p:sp>
      <p:sp>
        <p:nvSpPr>
          <p:cNvPr id="9" name="Ovaal 8">
            <a:hlinkClick r:id="rId7" action="ppaction://hlinksldjump"/>
          </p:cNvPr>
          <p:cNvSpPr/>
          <p:nvPr/>
        </p:nvSpPr>
        <p:spPr>
          <a:xfrm>
            <a:off x="3707904" y="4072345"/>
            <a:ext cx="1296144"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t>7</a:t>
            </a:r>
          </a:p>
        </p:txBody>
      </p:sp>
      <p:sp>
        <p:nvSpPr>
          <p:cNvPr id="10" name="Ovaal 9">
            <a:hlinkClick r:id="rId8" action="ppaction://hlinksldjump"/>
          </p:cNvPr>
          <p:cNvSpPr/>
          <p:nvPr/>
        </p:nvSpPr>
        <p:spPr>
          <a:xfrm>
            <a:off x="611560" y="4077072"/>
            <a:ext cx="1296144"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t>8</a:t>
            </a:r>
            <a:endParaRPr lang="nl-NL" dirty="0"/>
          </a:p>
        </p:txBody>
      </p:sp>
      <p:sp>
        <p:nvSpPr>
          <p:cNvPr id="11" name="Ovaal 10">
            <a:hlinkClick r:id="rId9" action="ppaction://hlinksldjump"/>
          </p:cNvPr>
          <p:cNvSpPr/>
          <p:nvPr/>
        </p:nvSpPr>
        <p:spPr>
          <a:xfrm>
            <a:off x="2195736" y="5301208"/>
            <a:ext cx="1296144" cy="79208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t>9</a:t>
            </a:r>
            <a:endParaRPr lang="nl-NL" dirty="0"/>
          </a:p>
        </p:txBody>
      </p:sp>
      <p:sp>
        <p:nvSpPr>
          <p:cNvPr id="12" name="Boog 11"/>
          <p:cNvSpPr/>
          <p:nvPr/>
        </p:nvSpPr>
        <p:spPr>
          <a:xfrm>
            <a:off x="1439652" y="2474894"/>
            <a:ext cx="936104" cy="900100"/>
          </a:xfrm>
          <a:prstGeom prst="arc">
            <a:avLst>
              <a:gd name="adj1" fmla="val 14641841"/>
              <a:gd name="adj2" fmla="val 419374"/>
            </a:avLst>
          </a:pr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cxnSp>
        <p:nvCxnSpPr>
          <p:cNvPr id="20" name="Gekromde verbindingslijn 19"/>
          <p:cNvCxnSpPr>
            <a:stCxn id="5" idx="5"/>
            <a:endCxn id="6" idx="1"/>
          </p:cNvCxnSpPr>
          <p:nvPr/>
        </p:nvCxnSpPr>
        <p:spPr>
          <a:xfrm rot="16200000" flipH="1">
            <a:off x="4895987" y="2439157"/>
            <a:ext cx="520030" cy="683541"/>
          </a:xfrm>
          <a:prstGeom prst="curvedConnector3">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 name="Gekromde verbindingslijn 21"/>
          <p:cNvCxnSpPr>
            <a:stCxn id="6" idx="7"/>
            <a:endCxn id="7" idx="3"/>
          </p:cNvCxnSpPr>
          <p:nvPr/>
        </p:nvCxnSpPr>
        <p:spPr>
          <a:xfrm rot="5400000" flipH="1" flipV="1">
            <a:off x="6516167" y="2419031"/>
            <a:ext cx="520030" cy="723795"/>
          </a:xfrm>
          <a:prstGeom prst="curvedConnector3">
            <a:avLst>
              <a:gd name="adj1" fmla="val 50000"/>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Gekromde verbindingslijn 23"/>
          <p:cNvCxnSpPr>
            <a:stCxn id="7" idx="4"/>
            <a:endCxn id="8" idx="2"/>
          </p:cNvCxnSpPr>
          <p:nvPr/>
        </p:nvCxnSpPr>
        <p:spPr>
          <a:xfrm rot="5400000">
            <a:off x="6354198" y="3230978"/>
            <a:ext cx="1836204" cy="648072"/>
          </a:xfrm>
          <a:prstGeom prst="curvedConnector4">
            <a:avLst>
              <a:gd name="adj1" fmla="val 39216"/>
              <a:gd name="adj2" fmla="val 135274"/>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8" name="Gekromde verbindingslijn 27"/>
          <p:cNvCxnSpPr>
            <a:stCxn id="8" idx="4"/>
            <a:endCxn id="9" idx="5"/>
          </p:cNvCxnSpPr>
          <p:nvPr/>
        </p:nvCxnSpPr>
        <p:spPr>
          <a:xfrm rot="5400000" flipH="1">
            <a:off x="6144921" y="3417745"/>
            <a:ext cx="120726" cy="2782104"/>
          </a:xfrm>
          <a:prstGeom prst="curvedConnector3">
            <a:avLst>
              <a:gd name="adj1" fmla="val -189354"/>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1" name="Gekromde verbindingslijn 30"/>
          <p:cNvCxnSpPr>
            <a:stCxn id="9" idx="2"/>
          </p:cNvCxnSpPr>
          <p:nvPr/>
        </p:nvCxnSpPr>
        <p:spPr>
          <a:xfrm rot="10800000">
            <a:off x="1619672" y="4149081"/>
            <a:ext cx="2088232" cy="319309"/>
          </a:xfrm>
          <a:prstGeom prst="curvedConnector3">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3" name="Gekromde verbindingslijn 32"/>
          <p:cNvCxnSpPr>
            <a:stCxn id="4" idx="0"/>
          </p:cNvCxnSpPr>
          <p:nvPr/>
        </p:nvCxnSpPr>
        <p:spPr>
          <a:xfrm rot="5400000" flipH="1" flipV="1">
            <a:off x="3086835" y="2231867"/>
            <a:ext cx="450050" cy="936104"/>
          </a:xfrm>
          <a:prstGeom prst="curvedConnector2">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5" name="Gekromde verbindingslijn 34"/>
          <p:cNvCxnSpPr/>
          <p:nvPr/>
        </p:nvCxnSpPr>
        <p:spPr>
          <a:xfrm rot="16200000" flipH="1">
            <a:off x="1427473" y="4820976"/>
            <a:ext cx="780443" cy="756084"/>
          </a:xfrm>
          <a:prstGeom prst="curvedConnector3">
            <a:avLst/>
          </a:prstGeom>
          <a:ln>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9577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188640"/>
            <a:ext cx="7315200" cy="1154097"/>
          </a:xfrm>
        </p:spPr>
        <p:txBody>
          <a:bodyPr/>
          <a:lstStyle/>
          <a:p>
            <a:pPr algn="ctr"/>
            <a:r>
              <a:rPr lang="nl-NL" dirty="0"/>
              <a:t>Ronde 4 - Ingelijst</a:t>
            </a:r>
          </a:p>
        </p:txBody>
      </p:sp>
      <p:sp>
        <p:nvSpPr>
          <p:cNvPr id="5" name="Afgeronde rechthoek 4"/>
          <p:cNvSpPr/>
          <p:nvPr/>
        </p:nvSpPr>
        <p:spPr>
          <a:xfrm>
            <a:off x="179512" y="4157464"/>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Parlemen-tair</a:t>
            </a:r>
            <a:r>
              <a:rPr lang="nl-NL" dirty="0"/>
              <a:t> stelsel</a:t>
            </a:r>
          </a:p>
        </p:txBody>
      </p:sp>
      <p:sp>
        <p:nvSpPr>
          <p:cNvPr id="9" name="Afgeronde rechthoek 8"/>
          <p:cNvSpPr/>
          <p:nvPr/>
        </p:nvSpPr>
        <p:spPr>
          <a:xfrm>
            <a:off x="7380312" y="4157464"/>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Liberalen</a:t>
            </a:r>
          </a:p>
        </p:txBody>
      </p:sp>
      <p:sp>
        <p:nvSpPr>
          <p:cNvPr id="10" name="Afgeronde rechthoek 9"/>
          <p:cNvSpPr/>
          <p:nvPr/>
        </p:nvSpPr>
        <p:spPr>
          <a:xfrm>
            <a:off x="1979712" y="4157464"/>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Censuskies-recht</a:t>
            </a:r>
            <a:endParaRPr lang="nl-NL" dirty="0"/>
          </a:p>
        </p:txBody>
      </p:sp>
      <p:sp>
        <p:nvSpPr>
          <p:cNvPr id="11" name="Afgeronde rechthoek 10"/>
          <p:cNvSpPr/>
          <p:nvPr/>
        </p:nvSpPr>
        <p:spPr>
          <a:xfrm>
            <a:off x="3779912" y="4157464"/>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Revolutie-jaar</a:t>
            </a:r>
            <a:endParaRPr lang="nl-NL" dirty="0"/>
          </a:p>
        </p:txBody>
      </p:sp>
      <p:sp>
        <p:nvSpPr>
          <p:cNvPr id="12" name="Afgeronde rechthoek 11"/>
          <p:cNvSpPr/>
          <p:nvPr/>
        </p:nvSpPr>
        <p:spPr>
          <a:xfrm>
            <a:off x="5580112" y="4157464"/>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Koning </a:t>
            </a:r>
            <a:r>
              <a:rPr lang="nl-NL" dirty="0" err="1"/>
              <a:t>onschend-baar</a:t>
            </a:r>
            <a:endParaRPr lang="nl-NL" dirty="0"/>
          </a:p>
        </p:txBody>
      </p:sp>
      <p:sp>
        <p:nvSpPr>
          <p:cNvPr id="13" name="Afgeronde rechthoek 12"/>
          <p:cNvSpPr/>
          <p:nvPr/>
        </p:nvSpPr>
        <p:spPr>
          <a:xfrm>
            <a:off x="179512" y="3140968"/>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Koning Willem II</a:t>
            </a:r>
          </a:p>
        </p:txBody>
      </p:sp>
      <p:sp>
        <p:nvSpPr>
          <p:cNvPr id="14" name="Afgeronde rechthoek 13"/>
          <p:cNvSpPr/>
          <p:nvPr/>
        </p:nvSpPr>
        <p:spPr>
          <a:xfrm>
            <a:off x="7380312" y="3140968"/>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Vrijheids-rechten</a:t>
            </a:r>
            <a:endParaRPr lang="nl-NL" dirty="0"/>
          </a:p>
        </p:txBody>
      </p:sp>
      <p:sp>
        <p:nvSpPr>
          <p:cNvPr id="15" name="Afgeronde rechthoek 14"/>
          <p:cNvSpPr/>
          <p:nvPr/>
        </p:nvSpPr>
        <p:spPr>
          <a:xfrm>
            <a:off x="1979712" y="3140968"/>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Thorbecke</a:t>
            </a:r>
          </a:p>
        </p:txBody>
      </p:sp>
      <p:sp>
        <p:nvSpPr>
          <p:cNvPr id="16" name="Afgeronde rechthoek 15"/>
          <p:cNvSpPr/>
          <p:nvPr/>
        </p:nvSpPr>
        <p:spPr>
          <a:xfrm>
            <a:off x="3779912" y="3140968"/>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Grondwet</a:t>
            </a:r>
          </a:p>
        </p:txBody>
      </p:sp>
      <p:sp>
        <p:nvSpPr>
          <p:cNvPr id="17" name="Afgeronde rechthoek 16"/>
          <p:cNvSpPr/>
          <p:nvPr/>
        </p:nvSpPr>
        <p:spPr>
          <a:xfrm>
            <a:off x="5580112" y="3140968"/>
            <a:ext cx="152382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Ministeriële </a:t>
            </a:r>
            <a:r>
              <a:rPr lang="nl-NL" dirty="0" err="1"/>
              <a:t>verantwoor-delijkheid</a:t>
            </a:r>
            <a:endParaRPr lang="nl-NL" dirty="0"/>
          </a:p>
        </p:txBody>
      </p:sp>
      <p:sp>
        <p:nvSpPr>
          <p:cNvPr id="19" name="Stroomdiagram: Ponsband 18"/>
          <p:cNvSpPr/>
          <p:nvPr/>
        </p:nvSpPr>
        <p:spPr>
          <a:xfrm>
            <a:off x="1547664" y="1556792"/>
            <a:ext cx="6264696" cy="1368152"/>
          </a:xfrm>
          <a:prstGeom prst="flowChartPunchedTap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solidFill>
                  <a:schemeClr val="bg1"/>
                </a:solidFill>
              </a:rPr>
              <a:t>Noem 10 begrippen/personen die te maken hebben met het jaar 1848</a:t>
            </a:r>
          </a:p>
        </p:txBody>
      </p:sp>
    </p:spTree>
    <p:extLst>
      <p:ext uri="{BB962C8B-B14F-4D97-AF65-F5344CB8AC3E}">
        <p14:creationId xmlns:p14="http://schemas.microsoft.com/office/powerpoint/2010/main" val="37182513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2"/>
                  </p:tgtEl>
                </p:cond>
              </p:nextCondLst>
            </p:seq>
            <p:seq concurrent="1" nextAc="seek">
              <p:cTn id="9" restart="whenNotActive" fill="hold" evtFilter="cancelBubble" nodeType="interactiveSeq">
                <p:stCondLst>
                  <p:cond evt="onClick" delay="0">
                    <p:tgtEl>
                      <p:spTgt spid="13"/>
                    </p:tgtEl>
                  </p:cond>
                </p:stCondLst>
                <p:endSync evt="end" delay="0">
                  <p:rtn val="all"/>
                </p:endSync>
                <p:childTnLst>
                  <p:par>
                    <p:cTn id="10" fill="hold">
                      <p:stCondLst>
                        <p:cond delay="0"/>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 calcmode="lin" valueType="num">
                                      <p:cBhvr additive="base">
                                        <p:cTn id="14"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3"/>
                  </p:tgtEl>
                </p:cond>
              </p:nextCondLst>
            </p:seq>
            <p:seq concurrent="1" nextAc="seek">
              <p:cTn id="16" restart="whenNotActive" fill="hold" evtFilter="cancelBubble" nodeType="interactiveSeq">
                <p:stCondLst>
                  <p:cond evt="onClick" delay="0">
                    <p:tgtEl>
                      <p:spTgt spid="15"/>
                    </p:tgtEl>
                  </p:cond>
                </p:stCondLst>
                <p:endSync evt="end" delay="0">
                  <p:rtn val="all"/>
                </p:endSync>
                <p:childTnLst>
                  <p:par>
                    <p:cTn id="17" fill="hold">
                      <p:stCondLst>
                        <p:cond delay="0"/>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anim calcmode="lin" valueType="num">
                                      <p:cBhvr additive="base">
                                        <p:cTn id="21"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5"/>
                  </p:tgtEl>
                </p:cond>
              </p:nextCondLst>
            </p:seq>
            <p:seq concurrent="1" nextAc="seek">
              <p:cTn id="23" restart="whenNotActive" fill="hold" evtFilter="cancelBubble" nodeType="interactiveSeq">
                <p:stCondLst>
                  <p:cond evt="onClick" delay="0">
                    <p:tgtEl>
                      <p:spTgt spid="16"/>
                    </p:tgtEl>
                  </p:cond>
                </p:stCondLst>
                <p:endSync evt="end" delay="0">
                  <p:rtn val="all"/>
                </p:endSync>
                <p:childTnLst>
                  <p:par>
                    <p:cTn id="24" fill="hold">
                      <p:stCondLst>
                        <p:cond delay="0"/>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6">
                                            <p:txEl>
                                              <p:pRg st="0" end="0"/>
                                            </p:txEl>
                                          </p:spTgt>
                                        </p:tgtEl>
                                        <p:attrNameLst>
                                          <p:attrName>style.visibility</p:attrName>
                                        </p:attrNameLst>
                                      </p:cBhvr>
                                      <p:to>
                                        <p:strVal val="visible"/>
                                      </p:to>
                                    </p:set>
                                    <p:anim calcmode="lin" valueType="num">
                                      <p:cBhvr additive="base">
                                        <p:cTn id="28"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6"/>
                  </p:tgtEl>
                </p:cond>
              </p:nextCondLst>
            </p:seq>
            <p:seq concurrent="1" nextAc="seek">
              <p:cTn id="30" restart="whenNotActive" fill="hold" evtFilter="cancelBubble" nodeType="interactiveSeq">
                <p:stCondLst>
                  <p:cond evt="onClick" delay="0">
                    <p:tgtEl>
                      <p:spTgt spid="17"/>
                    </p:tgtEl>
                  </p:cond>
                </p:stCondLst>
                <p:endSync evt="end" delay="0">
                  <p:rtn val="all"/>
                </p:endSync>
                <p:childTnLst>
                  <p:par>
                    <p:cTn id="31" fill="hold">
                      <p:stCondLst>
                        <p:cond delay="0"/>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7">
                                            <p:txEl>
                                              <p:pRg st="0" end="0"/>
                                            </p:txEl>
                                          </p:spTgt>
                                        </p:tgtEl>
                                        <p:attrNameLst>
                                          <p:attrName>style.visibility</p:attrName>
                                        </p:attrNameLst>
                                      </p:cBhvr>
                                      <p:to>
                                        <p:strVal val="visible"/>
                                      </p:to>
                                    </p:set>
                                    <p:anim calcmode="lin" valueType="num">
                                      <p:cBhvr additive="base">
                                        <p:cTn id="35"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7"/>
                  </p:tgtEl>
                </p:cond>
              </p:nextCondLst>
            </p:seq>
            <p:seq concurrent="1" nextAc="seek">
              <p:cTn id="37" restart="whenNotActive" fill="hold" evtFilter="cancelBubble" nodeType="interactiveSeq">
                <p:stCondLst>
                  <p:cond evt="onClick" delay="0">
                    <p:tgtEl>
                      <p:spTgt spid="14"/>
                    </p:tgtEl>
                  </p:cond>
                </p:stCondLst>
                <p:endSync evt="end" delay="0">
                  <p:rtn val="all"/>
                </p:endSync>
                <p:childTnLst>
                  <p:par>
                    <p:cTn id="38" fill="hold">
                      <p:stCondLst>
                        <p:cond delay="0"/>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4">
                                            <p:txEl>
                                              <p:pRg st="0" end="0"/>
                                            </p:txEl>
                                          </p:spTgt>
                                        </p:tgtEl>
                                        <p:attrNameLst>
                                          <p:attrName>style.visibility</p:attrName>
                                        </p:attrNameLst>
                                      </p:cBhvr>
                                      <p:to>
                                        <p:strVal val="visible"/>
                                      </p:to>
                                    </p:set>
                                    <p:anim calcmode="lin" valueType="num">
                                      <p:cBhvr additive="base">
                                        <p:cTn id="42"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4"/>
                  </p:tgtEl>
                </p:cond>
              </p:nextCondLst>
            </p:seq>
            <p:seq concurrent="1" nextAc="seek">
              <p:cTn id="44" restart="whenNotActive" fill="hold" evtFilter="cancelBubble" nodeType="interactiveSeq">
                <p:stCondLst>
                  <p:cond evt="onClick" delay="0">
                    <p:tgtEl>
                      <p:spTgt spid="5"/>
                    </p:tgtEl>
                  </p:cond>
                </p:stCondLst>
                <p:endSync evt="end" delay="0">
                  <p:rtn val="all"/>
                </p:endSync>
                <p:childTnLst>
                  <p:par>
                    <p:cTn id="45" fill="hold">
                      <p:stCondLst>
                        <p:cond delay="0"/>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0" end="0"/>
                                            </p:txEl>
                                          </p:spTgt>
                                        </p:tgtEl>
                                        <p:attrNameLst>
                                          <p:attrName>style.visibility</p:attrName>
                                        </p:attrNameLst>
                                      </p:cBhvr>
                                      <p:to>
                                        <p:strVal val="visible"/>
                                      </p:to>
                                    </p:set>
                                    <p:anim calcmode="lin" valueType="num">
                                      <p:cBhvr additive="base">
                                        <p:cTn id="4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5"/>
                  </p:tgtEl>
                </p:cond>
              </p:nextCondLst>
            </p:seq>
            <p:seq concurrent="1" nextAc="seek">
              <p:cTn id="51" restart="whenNotActive" fill="hold" evtFilter="cancelBubble" nodeType="interactiveSeq">
                <p:stCondLst>
                  <p:cond evt="onClick" delay="0">
                    <p:tgtEl>
                      <p:spTgt spid="10"/>
                    </p:tgtEl>
                  </p:cond>
                </p:stCondLst>
                <p:endSync evt="end" delay="0">
                  <p:rtn val="all"/>
                </p:endSync>
                <p:childTnLst>
                  <p:par>
                    <p:cTn id="52" fill="hold">
                      <p:stCondLst>
                        <p:cond delay="0"/>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10">
                                            <p:txEl>
                                              <p:pRg st="0" end="0"/>
                                            </p:txEl>
                                          </p:spTgt>
                                        </p:tgtEl>
                                        <p:attrNameLst>
                                          <p:attrName>style.visibility</p:attrName>
                                        </p:attrNameLst>
                                      </p:cBhvr>
                                      <p:to>
                                        <p:strVal val="visible"/>
                                      </p:to>
                                    </p:set>
                                    <p:anim calcmode="lin" valueType="num">
                                      <p:cBhvr additive="base">
                                        <p:cTn id="5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0"/>
                  </p:tgtEl>
                </p:cond>
              </p:nextCondLst>
            </p:seq>
            <p:seq concurrent="1" nextAc="seek">
              <p:cTn id="58" restart="whenNotActive" fill="hold" evtFilter="cancelBubble" nodeType="interactiveSeq">
                <p:stCondLst>
                  <p:cond evt="onClick" delay="0">
                    <p:tgtEl>
                      <p:spTgt spid="11"/>
                    </p:tgtEl>
                  </p:cond>
                </p:stCondLst>
                <p:endSync evt="end" delay="0">
                  <p:rtn val="all"/>
                </p:endSync>
                <p:childTnLst>
                  <p:par>
                    <p:cTn id="59" fill="hold">
                      <p:stCondLst>
                        <p:cond delay="0"/>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1">
                                            <p:txEl>
                                              <p:pRg st="0" end="0"/>
                                            </p:txEl>
                                          </p:spTgt>
                                        </p:tgtEl>
                                        <p:attrNameLst>
                                          <p:attrName>style.visibility</p:attrName>
                                        </p:attrNameLst>
                                      </p:cBhvr>
                                      <p:to>
                                        <p:strVal val="visible"/>
                                      </p:to>
                                    </p:set>
                                    <p:anim calcmode="lin" valueType="num">
                                      <p:cBhvr additive="base">
                                        <p:cTn id="6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1"/>
                  </p:tgtEl>
                </p:cond>
              </p:nextCondLst>
            </p:seq>
            <p:seq concurrent="1" nextAc="seek">
              <p:cTn id="65" restart="whenNotActive" fill="hold" evtFilter="cancelBubble" nodeType="interactiveSeq">
                <p:stCondLst>
                  <p:cond evt="onClick" delay="0">
                    <p:tgtEl>
                      <p:spTgt spid="9"/>
                    </p:tgtEl>
                  </p:cond>
                </p:stCondLst>
                <p:endSync evt="end" delay="0">
                  <p:rtn val="all"/>
                </p:endSync>
                <p:childTnLst>
                  <p:par>
                    <p:cTn id="66" fill="hold">
                      <p:stCondLst>
                        <p:cond delay="0"/>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9">
                                            <p:txEl>
                                              <p:pRg st="0" end="0"/>
                                            </p:txEl>
                                          </p:spTgt>
                                        </p:tgtEl>
                                        <p:attrNameLst>
                                          <p:attrName>style.visibility</p:attrName>
                                        </p:attrNameLst>
                                      </p:cBhvr>
                                      <p:to>
                                        <p:strVal val="visible"/>
                                      </p:to>
                                    </p:set>
                                    <p:anim calcmode="lin" valueType="num">
                                      <p:cBhvr additive="base">
                                        <p:cTn id="70"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9"/>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16632"/>
            <a:ext cx="7315200" cy="1070257"/>
          </a:xfrm>
        </p:spPr>
        <p:txBody>
          <a:bodyPr/>
          <a:lstStyle/>
          <a:p>
            <a:pPr algn="ctr"/>
            <a:r>
              <a:rPr lang="nl-NL" dirty="0"/>
              <a:t>Finale</a:t>
            </a:r>
          </a:p>
        </p:txBody>
      </p:sp>
      <p:sp>
        <p:nvSpPr>
          <p:cNvPr id="3" name="Afgeronde rechthoek 2"/>
          <p:cNvSpPr/>
          <p:nvPr/>
        </p:nvSpPr>
        <p:spPr>
          <a:xfrm>
            <a:off x="2161667" y="2843273"/>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referendum</a:t>
            </a:r>
          </a:p>
        </p:txBody>
      </p:sp>
      <p:sp>
        <p:nvSpPr>
          <p:cNvPr id="4" name="Afgeronde rechthoek 3"/>
          <p:cNvSpPr/>
          <p:nvPr/>
        </p:nvSpPr>
        <p:spPr>
          <a:xfrm>
            <a:off x="4861967" y="2843273"/>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Hans van Mierlo</a:t>
            </a:r>
          </a:p>
        </p:txBody>
      </p:sp>
      <p:sp>
        <p:nvSpPr>
          <p:cNvPr id="5" name="Afgeronde rechthoek 4"/>
          <p:cNvSpPr/>
          <p:nvPr/>
        </p:nvSpPr>
        <p:spPr>
          <a:xfrm>
            <a:off x="4869282" y="4067409"/>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herinvoering districtenstelsel</a:t>
            </a:r>
          </a:p>
        </p:txBody>
      </p:sp>
      <p:sp>
        <p:nvSpPr>
          <p:cNvPr id="6" name="Afgeronde rechthoek 5"/>
          <p:cNvSpPr/>
          <p:nvPr/>
        </p:nvSpPr>
        <p:spPr>
          <a:xfrm>
            <a:off x="2161667" y="4067409"/>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gekozen burgemeester</a:t>
            </a:r>
          </a:p>
        </p:txBody>
      </p:sp>
      <p:sp>
        <p:nvSpPr>
          <p:cNvPr id="8" name="Stroomdiagram: Ponsband 7"/>
          <p:cNvSpPr/>
          <p:nvPr/>
        </p:nvSpPr>
        <p:spPr>
          <a:xfrm>
            <a:off x="1259632" y="1124744"/>
            <a:ext cx="6696744" cy="1440160"/>
          </a:xfrm>
          <a:prstGeom prst="flowChartPunchedTap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4000" dirty="0"/>
              <a:t>Waar denk jij aan bij D66?</a:t>
            </a:r>
          </a:p>
        </p:txBody>
      </p:sp>
    </p:spTree>
    <p:extLst>
      <p:ext uri="{BB962C8B-B14F-4D97-AF65-F5344CB8AC3E}">
        <p14:creationId xmlns:p14="http://schemas.microsoft.com/office/powerpoint/2010/main" val="30115042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3"/>
                  </p:tgtEl>
                </p:cond>
              </p:nextCondLst>
            </p:seq>
            <p:seq concurrent="1" nextAc="seek">
              <p:cTn id="9" restart="whenNotActive" fill="hold" evtFilter="cancelBubble" nodeType="interactiveSeq">
                <p:stCondLst>
                  <p:cond evt="onClick" delay="0">
                    <p:tgtEl>
                      <p:spTgt spid="4"/>
                    </p:tgtEl>
                  </p:cond>
                </p:stCondLst>
                <p:endSync evt="end" delay="0">
                  <p:rtn val="all"/>
                </p:endSync>
                <p:childTnLst>
                  <p:par>
                    <p:cTn id="10" fill="hold">
                      <p:stCondLst>
                        <p:cond delay="0"/>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4"/>
                  </p:tgtEl>
                </p:cond>
              </p:nextCondLst>
            </p:seq>
            <p:seq concurrent="1" nextAc="seek">
              <p:cTn id="16" restart="whenNotActive" fill="hold" evtFilter="cancelBubble" nodeType="interactiveSeq">
                <p:stCondLst>
                  <p:cond evt="onClick" delay="0">
                    <p:tgtEl>
                      <p:spTgt spid="5"/>
                    </p:tgtEl>
                  </p:cond>
                </p:stCondLst>
                <p:endSync evt="end" delay="0">
                  <p:rtn val="all"/>
                </p:endSync>
                <p:childTnLst>
                  <p:par>
                    <p:cTn id="17" fill="hold">
                      <p:stCondLst>
                        <p:cond delay="0"/>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additive="base">
                                        <p:cTn id="2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5"/>
                  </p:tgtEl>
                </p:cond>
              </p:nextCondLst>
            </p:seq>
            <p:seq concurrent="1" nextAc="seek">
              <p:cTn id="23" restart="whenNotActive" fill="hold" evtFilter="cancelBubble" nodeType="interactiveSeq">
                <p:stCondLst>
                  <p:cond evt="onClick" delay="0">
                    <p:tgtEl>
                      <p:spTgt spid="6"/>
                    </p:tgtEl>
                  </p:cond>
                </p:stCondLst>
                <p:endSync evt="end" delay="0">
                  <p:rtn val="all"/>
                </p:endSync>
                <p:childTnLst>
                  <p:par>
                    <p:cTn id="24" fill="hold">
                      <p:stCondLst>
                        <p:cond delay="0"/>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additive="base">
                                        <p:cTn id="2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6"/>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16632"/>
            <a:ext cx="7315200" cy="1070257"/>
          </a:xfrm>
        </p:spPr>
        <p:txBody>
          <a:bodyPr/>
          <a:lstStyle/>
          <a:p>
            <a:pPr algn="ctr"/>
            <a:r>
              <a:rPr lang="nl-NL" dirty="0"/>
              <a:t>Finale</a:t>
            </a:r>
          </a:p>
        </p:txBody>
      </p:sp>
      <p:sp>
        <p:nvSpPr>
          <p:cNvPr id="3" name="Afgeronde rechthoek 2"/>
          <p:cNvSpPr/>
          <p:nvPr/>
        </p:nvSpPr>
        <p:spPr>
          <a:xfrm>
            <a:off x="2161667" y="2843273"/>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Mussert</a:t>
            </a:r>
          </a:p>
        </p:txBody>
      </p:sp>
      <p:sp>
        <p:nvSpPr>
          <p:cNvPr id="4" name="Afgeronde rechthoek 3"/>
          <p:cNvSpPr/>
          <p:nvPr/>
        </p:nvSpPr>
        <p:spPr>
          <a:xfrm>
            <a:off x="4861967" y="2843273"/>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Tweede Wereldoorlog</a:t>
            </a:r>
          </a:p>
        </p:txBody>
      </p:sp>
      <p:sp>
        <p:nvSpPr>
          <p:cNvPr id="5" name="Afgeronde rechthoek 4"/>
          <p:cNvSpPr/>
          <p:nvPr/>
        </p:nvSpPr>
        <p:spPr>
          <a:xfrm>
            <a:off x="4869282" y="4067409"/>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Gewelddadig</a:t>
            </a:r>
          </a:p>
        </p:txBody>
      </p:sp>
      <p:sp>
        <p:nvSpPr>
          <p:cNvPr id="6" name="Afgeronde rechthoek 5"/>
          <p:cNvSpPr/>
          <p:nvPr/>
        </p:nvSpPr>
        <p:spPr>
          <a:xfrm>
            <a:off x="2161667" y="4067409"/>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Extreemrechts</a:t>
            </a:r>
          </a:p>
        </p:txBody>
      </p:sp>
      <p:sp>
        <p:nvSpPr>
          <p:cNvPr id="8" name="Stroomdiagram: Ponsband 7"/>
          <p:cNvSpPr/>
          <p:nvPr/>
        </p:nvSpPr>
        <p:spPr>
          <a:xfrm>
            <a:off x="1259632" y="1124744"/>
            <a:ext cx="6696744" cy="1440160"/>
          </a:xfrm>
          <a:prstGeom prst="flowChartPunchedTap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4000" dirty="0"/>
              <a:t>Waar denk jij aan bij de NSB?</a:t>
            </a:r>
          </a:p>
        </p:txBody>
      </p:sp>
    </p:spTree>
    <p:extLst>
      <p:ext uri="{BB962C8B-B14F-4D97-AF65-F5344CB8AC3E}">
        <p14:creationId xmlns:p14="http://schemas.microsoft.com/office/powerpoint/2010/main" val="23136155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3"/>
                  </p:tgtEl>
                </p:cond>
              </p:nextCondLst>
            </p:seq>
            <p:seq concurrent="1" nextAc="seek">
              <p:cTn id="9" restart="whenNotActive" fill="hold" evtFilter="cancelBubble" nodeType="interactiveSeq">
                <p:stCondLst>
                  <p:cond evt="onClick" delay="0">
                    <p:tgtEl>
                      <p:spTgt spid="4"/>
                    </p:tgtEl>
                  </p:cond>
                </p:stCondLst>
                <p:endSync evt="end" delay="0">
                  <p:rtn val="all"/>
                </p:endSync>
                <p:childTnLst>
                  <p:par>
                    <p:cTn id="10" fill="hold">
                      <p:stCondLst>
                        <p:cond delay="0"/>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4"/>
                  </p:tgtEl>
                </p:cond>
              </p:nextCondLst>
            </p:seq>
            <p:seq concurrent="1" nextAc="seek">
              <p:cTn id="16" restart="whenNotActive" fill="hold" evtFilter="cancelBubble" nodeType="interactiveSeq">
                <p:stCondLst>
                  <p:cond evt="onClick" delay="0">
                    <p:tgtEl>
                      <p:spTgt spid="5"/>
                    </p:tgtEl>
                  </p:cond>
                </p:stCondLst>
                <p:endSync evt="end" delay="0">
                  <p:rtn val="all"/>
                </p:endSync>
                <p:childTnLst>
                  <p:par>
                    <p:cTn id="17" fill="hold">
                      <p:stCondLst>
                        <p:cond delay="0"/>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additive="base">
                                        <p:cTn id="2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5"/>
                  </p:tgtEl>
                </p:cond>
              </p:nextCondLst>
            </p:seq>
            <p:seq concurrent="1" nextAc="seek">
              <p:cTn id="23" restart="whenNotActive" fill="hold" evtFilter="cancelBubble" nodeType="interactiveSeq">
                <p:stCondLst>
                  <p:cond evt="onClick" delay="0">
                    <p:tgtEl>
                      <p:spTgt spid="6"/>
                    </p:tgtEl>
                  </p:cond>
                </p:stCondLst>
                <p:endSync evt="end" delay="0">
                  <p:rtn val="all"/>
                </p:endSync>
                <p:childTnLst>
                  <p:par>
                    <p:cTn id="24" fill="hold">
                      <p:stCondLst>
                        <p:cond delay="0"/>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additive="base">
                                        <p:cTn id="2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6"/>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16632"/>
            <a:ext cx="7315200" cy="1070257"/>
          </a:xfrm>
        </p:spPr>
        <p:txBody>
          <a:bodyPr/>
          <a:lstStyle/>
          <a:p>
            <a:pPr algn="ctr"/>
            <a:r>
              <a:rPr lang="nl-NL" dirty="0"/>
              <a:t>Finale</a:t>
            </a:r>
          </a:p>
        </p:txBody>
      </p:sp>
      <p:sp>
        <p:nvSpPr>
          <p:cNvPr id="3" name="Afgeronde rechthoek 2"/>
          <p:cNvSpPr/>
          <p:nvPr/>
        </p:nvSpPr>
        <p:spPr>
          <a:xfrm>
            <a:off x="2161667" y="2843273"/>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Vrijheid van meningsuiting</a:t>
            </a:r>
          </a:p>
        </p:txBody>
      </p:sp>
      <p:sp>
        <p:nvSpPr>
          <p:cNvPr id="4" name="Afgeronde rechthoek 3"/>
          <p:cNvSpPr/>
          <p:nvPr/>
        </p:nvSpPr>
        <p:spPr>
          <a:xfrm>
            <a:off x="4861967" y="2843273"/>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Vrijheid van godsdienst</a:t>
            </a:r>
          </a:p>
        </p:txBody>
      </p:sp>
      <p:sp>
        <p:nvSpPr>
          <p:cNvPr id="5" name="Afgeronde rechthoek 4"/>
          <p:cNvSpPr/>
          <p:nvPr/>
        </p:nvSpPr>
        <p:spPr>
          <a:xfrm>
            <a:off x="4869282" y="4067409"/>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Vrijheid van vereniging</a:t>
            </a:r>
          </a:p>
        </p:txBody>
      </p:sp>
      <p:sp>
        <p:nvSpPr>
          <p:cNvPr id="6" name="Afgeronde rechthoek 5"/>
          <p:cNvSpPr/>
          <p:nvPr/>
        </p:nvSpPr>
        <p:spPr>
          <a:xfrm>
            <a:off x="2161667" y="4067409"/>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Vrijheid van drukpers</a:t>
            </a:r>
          </a:p>
        </p:txBody>
      </p:sp>
      <p:sp>
        <p:nvSpPr>
          <p:cNvPr id="8" name="Stroomdiagram: Ponsband 7"/>
          <p:cNvSpPr/>
          <p:nvPr/>
        </p:nvSpPr>
        <p:spPr>
          <a:xfrm>
            <a:off x="1259632" y="1124744"/>
            <a:ext cx="6696744" cy="1440160"/>
          </a:xfrm>
          <a:prstGeom prst="flowChartPunchedTap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4000" dirty="0"/>
              <a:t>Waar denk jij aan bij de klassieke grondrechten?</a:t>
            </a:r>
          </a:p>
        </p:txBody>
      </p:sp>
    </p:spTree>
    <p:extLst>
      <p:ext uri="{BB962C8B-B14F-4D97-AF65-F5344CB8AC3E}">
        <p14:creationId xmlns:p14="http://schemas.microsoft.com/office/powerpoint/2010/main" val="20385867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3"/>
                  </p:tgtEl>
                </p:cond>
              </p:nextCondLst>
            </p:seq>
            <p:seq concurrent="1" nextAc="seek">
              <p:cTn id="9" restart="whenNotActive" fill="hold" evtFilter="cancelBubble" nodeType="interactiveSeq">
                <p:stCondLst>
                  <p:cond evt="onClick" delay="0">
                    <p:tgtEl>
                      <p:spTgt spid="4"/>
                    </p:tgtEl>
                  </p:cond>
                </p:stCondLst>
                <p:endSync evt="end" delay="0">
                  <p:rtn val="all"/>
                </p:endSync>
                <p:childTnLst>
                  <p:par>
                    <p:cTn id="10" fill="hold">
                      <p:stCondLst>
                        <p:cond delay="0"/>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4"/>
                  </p:tgtEl>
                </p:cond>
              </p:nextCondLst>
            </p:seq>
            <p:seq concurrent="1" nextAc="seek">
              <p:cTn id="16" restart="whenNotActive" fill="hold" evtFilter="cancelBubble" nodeType="interactiveSeq">
                <p:stCondLst>
                  <p:cond evt="onClick" delay="0">
                    <p:tgtEl>
                      <p:spTgt spid="5"/>
                    </p:tgtEl>
                  </p:cond>
                </p:stCondLst>
                <p:endSync evt="end" delay="0">
                  <p:rtn val="all"/>
                </p:endSync>
                <p:childTnLst>
                  <p:par>
                    <p:cTn id="17" fill="hold">
                      <p:stCondLst>
                        <p:cond delay="0"/>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additive="base">
                                        <p:cTn id="2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5"/>
                  </p:tgtEl>
                </p:cond>
              </p:nextCondLst>
            </p:seq>
            <p:seq concurrent="1" nextAc="seek">
              <p:cTn id="23" restart="whenNotActive" fill="hold" evtFilter="cancelBubble" nodeType="interactiveSeq">
                <p:stCondLst>
                  <p:cond evt="onClick" delay="0">
                    <p:tgtEl>
                      <p:spTgt spid="6"/>
                    </p:tgtEl>
                  </p:cond>
                </p:stCondLst>
                <p:endSync evt="end" delay="0">
                  <p:rtn val="all"/>
                </p:endSync>
                <p:childTnLst>
                  <p:par>
                    <p:cTn id="24" fill="hold">
                      <p:stCondLst>
                        <p:cond delay="0"/>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additive="base">
                                        <p:cTn id="2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6"/>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16632"/>
            <a:ext cx="7315200" cy="1070257"/>
          </a:xfrm>
        </p:spPr>
        <p:txBody>
          <a:bodyPr/>
          <a:lstStyle/>
          <a:p>
            <a:pPr algn="ctr"/>
            <a:r>
              <a:rPr lang="nl-NL" dirty="0"/>
              <a:t>Finale</a:t>
            </a:r>
          </a:p>
        </p:txBody>
      </p:sp>
      <p:sp>
        <p:nvSpPr>
          <p:cNvPr id="3" name="Afgeronde rechthoek 2"/>
          <p:cNvSpPr/>
          <p:nvPr/>
        </p:nvSpPr>
        <p:spPr>
          <a:xfrm>
            <a:off x="2161667" y="2843273"/>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Napoleon verslagen</a:t>
            </a:r>
          </a:p>
        </p:txBody>
      </p:sp>
      <p:sp>
        <p:nvSpPr>
          <p:cNvPr id="4" name="Afgeronde rechthoek 3"/>
          <p:cNvSpPr/>
          <p:nvPr/>
        </p:nvSpPr>
        <p:spPr>
          <a:xfrm>
            <a:off x="4861967" y="2843273"/>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Restauratie</a:t>
            </a:r>
          </a:p>
        </p:txBody>
      </p:sp>
      <p:sp>
        <p:nvSpPr>
          <p:cNvPr id="5" name="Afgeronde rechthoek 4"/>
          <p:cNvSpPr/>
          <p:nvPr/>
        </p:nvSpPr>
        <p:spPr>
          <a:xfrm>
            <a:off x="4869282" y="4067409"/>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Koning Willem I</a:t>
            </a:r>
          </a:p>
        </p:txBody>
      </p:sp>
      <p:sp>
        <p:nvSpPr>
          <p:cNvPr id="6" name="Afgeronde rechthoek 5"/>
          <p:cNvSpPr/>
          <p:nvPr/>
        </p:nvSpPr>
        <p:spPr>
          <a:xfrm>
            <a:off x="2161667" y="4067409"/>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Koninkrijk der Nederlanden</a:t>
            </a:r>
          </a:p>
        </p:txBody>
      </p:sp>
      <p:sp>
        <p:nvSpPr>
          <p:cNvPr id="8" name="Stroomdiagram: Ponsband 7"/>
          <p:cNvSpPr/>
          <p:nvPr/>
        </p:nvSpPr>
        <p:spPr>
          <a:xfrm>
            <a:off x="1259632" y="1124744"/>
            <a:ext cx="6696744" cy="1440160"/>
          </a:xfrm>
          <a:prstGeom prst="flowChartPunchedTap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4000" dirty="0"/>
              <a:t>Waar denk jij aan bij het Congres van Wenen?</a:t>
            </a:r>
          </a:p>
        </p:txBody>
      </p:sp>
    </p:spTree>
    <p:extLst>
      <p:ext uri="{BB962C8B-B14F-4D97-AF65-F5344CB8AC3E}">
        <p14:creationId xmlns:p14="http://schemas.microsoft.com/office/powerpoint/2010/main" val="13766158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3"/>
                  </p:tgtEl>
                </p:cond>
              </p:nextCondLst>
            </p:seq>
            <p:seq concurrent="1" nextAc="seek">
              <p:cTn id="9" restart="whenNotActive" fill="hold" evtFilter="cancelBubble" nodeType="interactiveSeq">
                <p:stCondLst>
                  <p:cond evt="onClick" delay="0">
                    <p:tgtEl>
                      <p:spTgt spid="4"/>
                    </p:tgtEl>
                  </p:cond>
                </p:stCondLst>
                <p:endSync evt="end" delay="0">
                  <p:rtn val="all"/>
                </p:endSync>
                <p:childTnLst>
                  <p:par>
                    <p:cTn id="10" fill="hold">
                      <p:stCondLst>
                        <p:cond delay="0"/>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4"/>
                  </p:tgtEl>
                </p:cond>
              </p:nextCondLst>
            </p:seq>
            <p:seq concurrent="1" nextAc="seek">
              <p:cTn id="16" restart="whenNotActive" fill="hold" evtFilter="cancelBubble" nodeType="interactiveSeq">
                <p:stCondLst>
                  <p:cond evt="onClick" delay="0">
                    <p:tgtEl>
                      <p:spTgt spid="5"/>
                    </p:tgtEl>
                  </p:cond>
                </p:stCondLst>
                <p:endSync evt="end" delay="0">
                  <p:rtn val="all"/>
                </p:endSync>
                <p:childTnLst>
                  <p:par>
                    <p:cTn id="17" fill="hold">
                      <p:stCondLst>
                        <p:cond delay="0"/>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additive="base">
                                        <p:cTn id="2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5"/>
                  </p:tgtEl>
                </p:cond>
              </p:nextCondLst>
            </p:seq>
            <p:seq concurrent="1" nextAc="seek">
              <p:cTn id="23" restart="whenNotActive" fill="hold" evtFilter="cancelBubble" nodeType="interactiveSeq">
                <p:stCondLst>
                  <p:cond evt="onClick" delay="0">
                    <p:tgtEl>
                      <p:spTgt spid="6"/>
                    </p:tgtEl>
                  </p:cond>
                </p:stCondLst>
                <p:endSync evt="end" delay="0">
                  <p:rtn val="all"/>
                </p:endSync>
                <p:childTnLst>
                  <p:par>
                    <p:cTn id="24" fill="hold">
                      <p:stCondLst>
                        <p:cond delay="0"/>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additive="base">
                                        <p:cTn id="2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6"/>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16632"/>
            <a:ext cx="7315200" cy="1070257"/>
          </a:xfrm>
        </p:spPr>
        <p:txBody>
          <a:bodyPr/>
          <a:lstStyle/>
          <a:p>
            <a:pPr algn="ctr"/>
            <a:r>
              <a:rPr lang="nl-NL" dirty="0"/>
              <a:t>Finale</a:t>
            </a:r>
          </a:p>
        </p:txBody>
      </p:sp>
      <p:sp>
        <p:nvSpPr>
          <p:cNvPr id="3" name="Afgeronde rechthoek 2"/>
          <p:cNvSpPr/>
          <p:nvPr/>
        </p:nvSpPr>
        <p:spPr>
          <a:xfrm>
            <a:off x="2161667" y="2843273"/>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PvdA</a:t>
            </a:r>
          </a:p>
        </p:txBody>
      </p:sp>
      <p:sp>
        <p:nvSpPr>
          <p:cNvPr id="4" name="Afgeronde rechthoek 3"/>
          <p:cNvSpPr/>
          <p:nvPr/>
        </p:nvSpPr>
        <p:spPr>
          <a:xfrm>
            <a:off x="4861967" y="2843273"/>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verzorgings-staat</a:t>
            </a:r>
            <a:endParaRPr lang="nl-NL" dirty="0"/>
          </a:p>
        </p:txBody>
      </p:sp>
      <p:sp>
        <p:nvSpPr>
          <p:cNvPr id="5" name="Afgeronde rechthoek 4"/>
          <p:cNvSpPr/>
          <p:nvPr/>
        </p:nvSpPr>
        <p:spPr>
          <a:xfrm>
            <a:off x="4869282" y="4067409"/>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AOW</a:t>
            </a:r>
          </a:p>
        </p:txBody>
      </p:sp>
      <p:sp>
        <p:nvSpPr>
          <p:cNvPr id="6" name="Afgeronde rechthoek 5"/>
          <p:cNvSpPr/>
          <p:nvPr/>
        </p:nvSpPr>
        <p:spPr>
          <a:xfrm>
            <a:off x="2161667" y="4067409"/>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Vadertje Drees</a:t>
            </a:r>
          </a:p>
        </p:txBody>
      </p:sp>
      <p:sp>
        <p:nvSpPr>
          <p:cNvPr id="8" name="Stroomdiagram: Ponsband 7"/>
          <p:cNvSpPr/>
          <p:nvPr/>
        </p:nvSpPr>
        <p:spPr>
          <a:xfrm>
            <a:off x="1259632" y="1124744"/>
            <a:ext cx="6696744" cy="1440160"/>
          </a:xfrm>
          <a:prstGeom prst="flowChartPunchedTap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4000" dirty="0"/>
              <a:t>Waar denk jij aan bij Willem Drees? </a:t>
            </a:r>
          </a:p>
        </p:txBody>
      </p:sp>
    </p:spTree>
    <p:extLst>
      <p:ext uri="{BB962C8B-B14F-4D97-AF65-F5344CB8AC3E}">
        <p14:creationId xmlns:p14="http://schemas.microsoft.com/office/powerpoint/2010/main" val="39426245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3"/>
                  </p:tgtEl>
                </p:cond>
              </p:nextCondLst>
            </p:seq>
            <p:seq concurrent="1" nextAc="seek">
              <p:cTn id="9" restart="whenNotActive" fill="hold" evtFilter="cancelBubble" nodeType="interactiveSeq">
                <p:stCondLst>
                  <p:cond evt="onClick" delay="0">
                    <p:tgtEl>
                      <p:spTgt spid="4"/>
                    </p:tgtEl>
                  </p:cond>
                </p:stCondLst>
                <p:endSync evt="end" delay="0">
                  <p:rtn val="all"/>
                </p:endSync>
                <p:childTnLst>
                  <p:par>
                    <p:cTn id="10" fill="hold">
                      <p:stCondLst>
                        <p:cond delay="0"/>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4"/>
                  </p:tgtEl>
                </p:cond>
              </p:nextCondLst>
            </p:seq>
            <p:seq concurrent="1" nextAc="seek">
              <p:cTn id="16" restart="whenNotActive" fill="hold" evtFilter="cancelBubble" nodeType="interactiveSeq">
                <p:stCondLst>
                  <p:cond evt="onClick" delay="0">
                    <p:tgtEl>
                      <p:spTgt spid="5"/>
                    </p:tgtEl>
                  </p:cond>
                </p:stCondLst>
                <p:endSync evt="end" delay="0">
                  <p:rtn val="all"/>
                </p:endSync>
                <p:childTnLst>
                  <p:par>
                    <p:cTn id="17" fill="hold">
                      <p:stCondLst>
                        <p:cond delay="0"/>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additive="base">
                                        <p:cTn id="2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5"/>
                  </p:tgtEl>
                </p:cond>
              </p:nextCondLst>
            </p:seq>
            <p:seq concurrent="1" nextAc="seek">
              <p:cTn id="23" restart="whenNotActive" fill="hold" evtFilter="cancelBubble" nodeType="interactiveSeq">
                <p:stCondLst>
                  <p:cond evt="onClick" delay="0">
                    <p:tgtEl>
                      <p:spTgt spid="6"/>
                    </p:tgtEl>
                  </p:cond>
                </p:stCondLst>
                <p:endSync evt="end" delay="0">
                  <p:rtn val="all"/>
                </p:endSync>
                <p:childTnLst>
                  <p:par>
                    <p:cTn id="24" fill="hold">
                      <p:stCondLst>
                        <p:cond delay="0"/>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additive="base">
                                        <p:cTn id="2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6"/>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16632"/>
            <a:ext cx="7315200" cy="1070257"/>
          </a:xfrm>
        </p:spPr>
        <p:txBody>
          <a:bodyPr/>
          <a:lstStyle/>
          <a:p>
            <a:pPr algn="ctr"/>
            <a:r>
              <a:rPr lang="nl-NL" dirty="0"/>
              <a:t>Finale</a:t>
            </a:r>
          </a:p>
        </p:txBody>
      </p:sp>
      <p:sp>
        <p:nvSpPr>
          <p:cNvPr id="3" name="Afgeronde rechthoek 2"/>
          <p:cNvSpPr/>
          <p:nvPr/>
        </p:nvSpPr>
        <p:spPr>
          <a:xfrm>
            <a:off x="2161667" y="2843273"/>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LPF</a:t>
            </a:r>
          </a:p>
        </p:txBody>
      </p:sp>
      <p:sp>
        <p:nvSpPr>
          <p:cNvPr id="4" name="Afgeronde rechthoek 3"/>
          <p:cNvSpPr/>
          <p:nvPr/>
        </p:nvSpPr>
        <p:spPr>
          <a:xfrm>
            <a:off x="4861967" y="2843273"/>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Vermoord</a:t>
            </a:r>
          </a:p>
        </p:txBody>
      </p:sp>
      <p:sp>
        <p:nvSpPr>
          <p:cNvPr id="5" name="Afgeronde rechthoek 4"/>
          <p:cNvSpPr/>
          <p:nvPr/>
        </p:nvSpPr>
        <p:spPr>
          <a:xfrm>
            <a:off x="4869282" y="4067409"/>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Aanvallen op islam</a:t>
            </a:r>
          </a:p>
        </p:txBody>
      </p:sp>
      <p:sp>
        <p:nvSpPr>
          <p:cNvPr id="6" name="Afgeronde rechthoek 5"/>
          <p:cNvSpPr/>
          <p:nvPr/>
        </p:nvSpPr>
        <p:spPr>
          <a:xfrm>
            <a:off x="2161667" y="4067409"/>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Puinhopen van 8 jaar paars</a:t>
            </a:r>
          </a:p>
        </p:txBody>
      </p:sp>
      <p:sp>
        <p:nvSpPr>
          <p:cNvPr id="8" name="Stroomdiagram: Ponsband 7"/>
          <p:cNvSpPr/>
          <p:nvPr/>
        </p:nvSpPr>
        <p:spPr>
          <a:xfrm>
            <a:off x="1259632" y="1124744"/>
            <a:ext cx="6696744" cy="1440160"/>
          </a:xfrm>
          <a:prstGeom prst="flowChartPunchedTap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4000" dirty="0"/>
              <a:t>Waar denk jij aan bij Pim Fortuyn?</a:t>
            </a:r>
          </a:p>
        </p:txBody>
      </p:sp>
    </p:spTree>
    <p:extLst>
      <p:ext uri="{BB962C8B-B14F-4D97-AF65-F5344CB8AC3E}">
        <p14:creationId xmlns:p14="http://schemas.microsoft.com/office/powerpoint/2010/main" val="32093467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3"/>
                  </p:tgtEl>
                </p:cond>
              </p:nextCondLst>
            </p:seq>
            <p:seq concurrent="1" nextAc="seek">
              <p:cTn id="9" restart="whenNotActive" fill="hold" evtFilter="cancelBubble" nodeType="interactiveSeq">
                <p:stCondLst>
                  <p:cond evt="onClick" delay="0">
                    <p:tgtEl>
                      <p:spTgt spid="4"/>
                    </p:tgtEl>
                  </p:cond>
                </p:stCondLst>
                <p:endSync evt="end" delay="0">
                  <p:rtn val="all"/>
                </p:endSync>
                <p:childTnLst>
                  <p:par>
                    <p:cTn id="10" fill="hold">
                      <p:stCondLst>
                        <p:cond delay="0"/>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4"/>
                  </p:tgtEl>
                </p:cond>
              </p:nextCondLst>
            </p:seq>
            <p:seq concurrent="1" nextAc="seek">
              <p:cTn id="16" restart="whenNotActive" fill="hold" evtFilter="cancelBubble" nodeType="interactiveSeq">
                <p:stCondLst>
                  <p:cond evt="onClick" delay="0">
                    <p:tgtEl>
                      <p:spTgt spid="5"/>
                    </p:tgtEl>
                  </p:cond>
                </p:stCondLst>
                <p:endSync evt="end" delay="0">
                  <p:rtn val="all"/>
                </p:endSync>
                <p:childTnLst>
                  <p:par>
                    <p:cTn id="17" fill="hold">
                      <p:stCondLst>
                        <p:cond delay="0"/>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additive="base">
                                        <p:cTn id="2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5"/>
                  </p:tgtEl>
                </p:cond>
              </p:nextCondLst>
            </p:seq>
            <p:seq concurrent="1" nextAc="seek">
              <p:cTn id="23" restart="whenNotActive" fill="hold" evtFilter="cancelBubble" nodeType="interactiveSeq">
                <p:stCondLst>
                  <p:cond evt="onClick" delay="0">
                    <p:tgtEl>
                      <p:spTgt spid="6"/>
                    </p:tgtEl>
                  </p:cond>
                </p:stCondLst>
                <p:endSync evt="end" delay="0">
                  <p:rtn val="all"/>
                </p:endSync>
                <p:childTnLst>
                  <p:par>
                    <p:cTn id="24" fill="hold">
                      <p:stCondLst>
                        <p:cond delay="0"/>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additive="base">
                                        <p:cTn id="2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6"/>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16632"/>
            <a:ext cx="7315200" cy="1070257"/>
          </a:xfrm>
        </p:spPr>
        <p:txBody>
          <a:bodyPr/>
          <a:lstStyle/>
          <a:p>
            <a:pPr algn="ctr"/>
            <a:r>
              <a:rPr lang="nl-NL" dirty="0"/>
              <a:t>Finale</a:t>
            </a:r>
          </a:p>
        </p:txBody>
      </p:sp>
      <p:sp>
        <p:nvSpPr>
          <p:cNvPr id="3" name="Afgeronde rechthoek 2"/>
          <p:cNvSpPr/>
          <p:nvPr/>
        </p:nvSpPr>
        <p:spPr>
          <a:xfrm>
            <a:off x="2161667" y="2843273"/>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Eenheidsstaat</a:t>
            </a:r>
          </a:p>
        </p:txBody>
      </p:sp>
      <p:sp>
        <p:nvSpPr>
          <p:cNvPr id="4" name="Afgeronde rechthoek 3"/>
          <p:cNvSpPr/>
          <p:nvPr/>
        </p:nvSpPr>
        <p:spPr>
          <a:xfrm>
            <a:off x="4861967" y="2843273"/>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Rechtsstaat</a:t>
            </a:r>
          </a:p>
        </p:txBody>
      </p:sp>
      <p:sp>
        <p:nvSpPr>
          <p:cNvPr id="5" name="Afgeronde rechthoek 4"/>
          <p:cNvSpPr/>
          <p:nvPr/>
        </p:nvSpPr>
        <p:spPr>
          <a:xfrm>
            <a:off x="4869282" y="4067409"/>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Godsdienst-vrijheid</a:t>
            </a:r>
            <a:endParaRPr lang="nl-NL" dirty="0"/>
          </a:p>
        </p:txBody>
      </p:sp>
      <p:sp>
        <p:nvSpPr>
          <p:cNvPr id="6" name="Afgeronde rechthoek 5"/>
          <p:cNvSpPr/>
          <p:nvPr/>
        </p:nvSpPr>
        <p:spPr>
          <a:xfrm>
            <a:off x="2161667" y="4067409"/>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Algemeen mannenkies-recht</a:t>
            </a:r>
          </a:p>
        </p:txBody>
      </p:sp>
      <p:sp>
        <p:nvSpPr>
          <p:cNvPr id="8" name="Stroomdiagram: Ponsband 7"/>
          <p:cNvSpPr/>
          <p:nvPr/>
        </p:nvSpPr>
        <p:spPr>
          <a:xfrm>
            <a:off x="1259632" y="1124744"/>
            <a:ext cx="6696744" cy="1440160"/>
          </a:xfrm>
          <a:prstGeom prst="flowChartPunchedTap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4000" dirty="0"/>
              <a:t>Waar denk jij aan bij de Bataafse Republiek? </a:t>
            </a:r>
          </a:p>
        </p:txBody>
      </p:sp>
    </p:spTree>
    <p:extLst>
      <p:ext uri="{BB962C8B-B14F-4D97-AF65-F5344CB8AC3E}">
        <p14:creationId xmlns:p14="http://schemas.microsoft.com/office/powerpoint/2010/main" val="21406437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3"/>
                  </p:tgtEl>
                </p:cond>
              </p:nextCondLst>
            </p:seq>
            <p:seq concurrent="1" nextAc="seek">
              <p:cTn id="9" restart="whenNotActive" fill="hold" evtFilter="cancelBubble" nodeType="interactiveSeq">
                <p:stCondLst>
                  <p:cond evt="onClick" delay="0">
                    <p:tgtEl>
                      <p:spTgt spid="4"/>
                    </p:tgtEl>
                  </p:cond>
                </p:stCondLst>
                <p:endSync evt="end" delay="0">
                  <p:rtn val="all"/>
                </p:endSync>
                <p:childTnLst>
                  <p:par>
                    <p:cTn id="10" fill="hold">
                      <p:stCondLst>
                        <p:cond delay="0"/>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4"/>
                  </p:tgtEl>
                </p:cond>
              </p:nextCondLst>
            </p:seq>
            <p:seq concurrent="1" nextAc="seek">
              <p:cTn id="16" restart="whenNotActive" fill="hold" evtFilter="cancelBubble" nodeType="interactiveSeq">
                <p:stCondLst>
                  <p:cond evt="onClick" delay="0">
                    <p:tgtEl>
                      <p:spTgt spid="5"/>
                    </p:tgtEl>
                  </p:cond>
                </p:stCondLst>
                <p:endSync evt="end" delay="0">
                  <p:rtn val="all"/>
                </p:endSync>
                <p:childTnLst>
                  <p:par>
                    <p:cTn id="17" fill="hold">
                      <p:stCondLst>
                        <p:cond delay="0"/>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additive="base">
                                        <p:cTn id="2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5"/>
                  </p:tgtEl>
                </p:cond>
              </p:nextCondLst>
            </p:seq>
            <p:seq concurrent="1" nextAc="seek">
              <p:cTn id="23" restart="whenNotActive" fill="hold" evtFilter="cancelBubble" nodeType="interactiveSeq">
                <p:stCondLst>
                  <p:cond evt="onClick" delay="0">
                    <p:tgtEl>
                      <p:spTgt spid="6"/>
                    </p:tgtEl>
                  </p:cond>
                </p:stCondLst>
                <p:endSync evt="end" delay="0">
                  <p:rtn val="all"/>
                </p:endSync>
                <p:childTnLst>
                  <p:par>
                    <p:cTn id="24" fill="hold">
                      <p:stCondLst>
                        <p:cond delay="0"/>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additive="base">
                                        <p:cTn id="2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6"/>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16632"/>
            <a:ext cx="7315200" cy="1070257"/>
          </a:xfrm>
        </p:spPr>
        <p:txBody>
          <a:bodyPr/>
          <a:lstStyle/>
          <a:p>
            <a:pPr algn="ctr"/>
            <a:r>
              <a:rPr lang="nl-NL" dirty="0"/>
              <a:t>Finale</a:t>
            </a:r>
          </a:p>
        </p:txBody>
      </p:sp>
      <p:sp>
        <p:nvSpPr>
          <p:cNvPr id="3" name="Afgeronde rechthoek 2"/>
          <p:cNvSpPr/>
          <p:nvPr/>
        </p:nvSpPr>
        <p:spPr>
          <a:xfrm>
            <a:off x="2161667" y="2843273"/>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ARP</a:t>
            </a:r>
          </a:p>
        </p:txBody>
      </p:sp>
      <p:sp>
        <p:nvSpPr>
          <p:cNvPr id="4" name="Afgeronde rechthoek 3"/>
          <p:cNvSpPr/>
          <p:nvPr/>
        </p:nvSpPr>
        <p:spPr>
          <a:xfrm>
            <a:off x="4861967" y="2843273"/>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Kleine </a:t>
            </a:r>
            <a:r>
              <a:rPr lang="nl-NL" dirty="0" err="1"/>
              <a:t>luyden</a:t>
            </a:r>
            <a:endParaRPr lang="nl-NL" dirty="0"/>
          </a:p>
        </p:txBody>
      </p:sp>
      <p:sp>
        <p:nvSpPr>
          <p:cNvPr id="5" name="Afgeronde rechthoek 4"/>
          <p:cNvSpPr/>
          <p:nvPr/>
        </p:nvSpPr>
        <p:spPr>
          <a:xfrm>
            <a:off x="4869282" y="4067409"/>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Vrije Universiteit</a:t>
            </a:r>
          </a:p>
        </p:txBody>
      </p:sp>
      <p:sp>
        <p:nvSpPr>
          <p:cNvPr id="6" name="Afgeronde rechthoek 5"/>
          <p:cNvSpPr/>
          <p:nvPr/>
        </p:nvSpPr>
        <p:spPr>
          <a:xfrm>
            <a:off x="2161667" y="4067409"/>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Schoolstrijd</a:t>
            </a:r>
          </a:p>
        </p:txBody>
      </p:sp>
      <p:sp>
        <p:nvSpPr>
          <p:cNvPr id="8" name="Stroomdiagram: Ponsband 7"/>
          <p:cNvSpPr/>
          <p:nvPr/>
        </p:nvSpPr>
        <p:spPr>
          <a:xfrm>
            <a:off x="1259632" y="1124744"/>
            <a:ext cx="6696744" cy="1440160"/>
          </a:xfrm>
          <a:prstGeom prst="flowChartPunchedTap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4000" dirty="0"/>
              <a:t>Waar denk jij aan bij Abraham Kuyper?</a:t>
            </a:r>
          </a:p>
        </p:txBody>
      </p:sp>
    </p:spTree>
    <p:extLst>
      <p:ext uri="{BB962C8B-B14F-4D97-AF65-F5344CB8AC3E}">
        <p14:creationId xmlns:p14="http://schemas.microsoft.com/office/powerpoint/2010/main" val="30121459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3"/>
                  </p:tgtEl>
                </p:cond>
              </p:nextCondLst>
            </p:seq>
            <p:seq concurrent="1" nextAc="seek">
              <p:cTn id="9" restart="whenNotActive" fill="hold" evtFilter="cancelBubble" nodeType="interactiveSeq">
                <p:stCondLst>
                  <p:cond evt="onClick" delay="0">
                    <p:tgtEl>
                      <p:spTgt spid="4"/>
                    </p:tgtEl>
                  </p:cond>
                </p:stCondLst>
                <p:endSync evt="end" delay="0">
                  <p:rtn val="all"/>
                </p:endSync>
                <p:childTnLst>
                  <p:par>
                    <p:cTn id="10" fill="hold">
                      <p:stCondLst>
                        <p:cond delay="0"/>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4"/>
                  </p:tgtEl>
                </p:cond>
              </p:nextCondLst>
            </p:seq>
            <p:seq concurrent="1" nextAc="seek">
              <p:cTn id="16" restart="whenNotActive" fill="hold" evtFilter="cancelBubble" nodeType="interactiveSeq">
                <p:stCondLst>
                  <p:cond evt="onClick" delay="0">
                    <p:tgtEl>
                      <p:spTgt spid="5"/>
                    </p:tgtEl>
                  </p:cond>
                </p:stCondLst>
                <p:endSync evt="end" delay="0">
                  <p:rtn val="all"/>
                </p:endSync>
                <p:childTnLst>
                  <p:par>
                    <p:cTn id="17" fill="hold">
                      <p:stCondLst>
                        <p:cond delay="0"/>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additive="base">
                                        <p:cTn id="2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5"/>
                  </p:tgtEl>
                </p:cond>
              </p:nextCondLst>
            </p:seq>
            <p:seq concurrent="1" nextAc="seek">
              <p:cTn id="23" restart="whenNotActive" fill="hold" evtFilter="cancelBubble" nodeType="interactiveSeq">
                <p:stCondLst>
                  <p:cond evt="onClick" delay="0">
                    <p:tgtEl>
                      <p:spTgt spid="6"/>
                    </p:tgtEl>
                  </p:cond>
                </p:stCondLst>
                <p:endSync evt="end" delay="0">
                  <p:rtn val="all"/>
                </p:endSync>
                <p:childTnLst>
                  <p:par>
                    <p:cTn id="24" fill="hold">
                      <p:stCondLst>
                        <p:cond delay="0"/>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additive="base">
                                        <p:cTn id="2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6"/>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16632"/>
            <a:ext cx="7315200" cy="1070257"/>
          </a:xfrm>
        </p:spPr>
        <p:txBody>
          <a:bodyPr/>
          <a:lstStyle/>
          <a:p>
            <a:pPr algn="ctr"/>
            <a:r>
              <a:rPr lang="nl-NL" dirty="0"/>
              <a:t>Finale</a:t>
            </a:r>
          </a:p>
        </p:txBody>
      </p:sp>
      <p:sp>
        <p:nvSpPr>
          <p:cNvPr id="3" name="Afgeronde rechthoek 2"/>
          <p:cNvSpPr/>
          <p:nvPr/>
        </p:nvSpPr>
        <p:spPr>
          <a:xfrm>
            <a:off x="2161667" y="2843273"/>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Troelstra</a:t>
            </a:r>
          </a:p>
        </p:txBody>
      </p:sp>
      <p:sp>
        <p:nvSpPr>
          <p:cNvPr id="4" name="Afgeronde rechthoek 3"/>
          <p:cNvSpPr/>
          <p:nvPr/>
        </p:nvSpPr>
        <p:spPr>
          <a:xfrm>
            <a:off x="4861967" y="2843273"/>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PvdA</a:t>
            </a:r>
          </a:p>
        </p:txBody>
      </p:sp>
      <p:sp>
        <p:nvSpPr>
          <p:cNvPr id="5" name="Afgeronde rechthoek 4"/>
          <p:cNvSpPr/>
          <p:nvPr/>
        </p:nvSpPr>
        <p:spPr>
          <a:xfrm>
            <a:off x="4869282" y="4067409"/>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Het Volk</a:t>
            </a:r>
          </a:p>
        </p:txBody>
      </p:sp>
      <p:sp>
        <p:nvSpPr>
          <p:cNvPr id="6" name="Afgeronde rechthoek 5"/>
          <p:cNvSpPr/>
          <p:nvPr/>
        </p:nvSpPr>
        <p:spPr>
          <a:xfrm>
            <a:off x="2161667" y="4067409"/>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Socialsten</a:t>
            </a:r>
            <a:endParaRPr lang="nl-NL" dirty="0"/>
          </a:p>
        </p:txBody>
      </p:sp>
      <p:sp>
        <p:nvSpPr>
          <p:cNvPr id="8" name="Stroomdiagram: Ponsband 7"/>
          <p:cNvSpPr/>
          <p:nvPr/>
        </p:nvSpPr>
        <p:spPr>
          <a:xfrm>
            <a:off x="1259632" y="1124744"/>
            <a:ext cx="6696744" cy="1440160"/>
          </a:xfrm>
          <a:prstGeom prst="flowChartPunchedTap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4000" dirty="0"/>
              <a:t>Waar denk jij aan bij de SDAP?</a:t>
            </a:r>
          </a:p>
        </p:txBody>
      </p:sp>
    </p:spTree>
    <p:extLst>
      <p:ext uri="{BB962C8B-B14F-4D97-AF65-F5344CB8AC3E}">
        <p14:creationId xmlns:p14="http://schemas.microsoft.com/office/powerpoint/2010/main" val="22819669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3"/>
                  </p:tgtEl>
                </p:cond>
              </p:nextCondLst>
            </p:seq>
            <p:seq concurrent="1" nextAc="seek">
              <p:cTn id="9" restart="whenNotActive" fill="hold" evtFilter="cancelBubble" nodeType="interactiveSeq">
                <p:stCondLst>
                  <p:cond evt="onClick" delay="0">
                    <p:tgtEl>
                      <p:spTgt spid="4"/>
                    </p:tgtEl>
                  </p:cond>
                </p:stCondLst>
                <p:endSync evt="end" delay="0">
                  <p:rtn val="all"/>
                </p:endSync>
                <p:childTnLst>
                  <p:par>
                    <p:cTn id="10" fill="hold">
                      <p:stCondLst>
                        <p:cond delay="0"/>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4"/>
                  </p:tgtEl>
                </p:cond>
              </p:nextCondLst>
            </p:seq>
            <p:seq concurrent="1" nextAc="seek">
              <p:cTn id="16" restart="whenNotActive" fill="hold" evtFilter="cancelBubble" nodeType="interactiveSeq">
                <p:stCondLst>
                  <p:cond evt="onClick" delay="0">
                    <p:tgtEl>
                      <p:spTgt spid="5"/>
                    </p:tgtEl>
                  </p:cond>
                </p:stCondLst>
                <p:endSync evt="end" delay="0">
                  <p:rtn val="all"/>
                </p:endSync>
                <p:childTnLst>
                  <p:par>
                    <p:cTn id="17" fill="hold">
                      <p:stCondLst>
                        <p:cond delay="0"/>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additive="base">
                                        <p:cTn id="2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5"/>
                  </p:tgtEl>
                </p:cond>
              </p:nextCondLst>
            </p:seq>
            <p:seq concurrent="1" nextAc="seek">
              <p:cTn id="23" restart="whenNotActive" fill="hold" evtFilter="cancelBubble" nodeType="interactiveSeq">
                <p:stCondLst>
                  <p:cond evt="onClick" delay="0">
                    <p:tgtEl>
                      <p:spTgt spid="6"/>
                    </p:tgtEl>
                  </p:cond>
                </p:stCondLst>
                <p:endSync evt="end" delay="0">
                  <p:rtn val="all"/>
                </p:endSync>
                <p:childTnLst>
                  <p:par>
                    <p:cTn id="24" fill="hold">
                      <p:stCondLst>
                        <p:cond delay="0"/>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additive="base">
                                        <p:cTn id="2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6"/>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332656"/>
            <a:ext cx="7315200" cy="1154097"/>
          </a:xfrm>
        </p:spPr>
        <p:txBody>
          <a:bodyPr/>
          <a:lstStyle/>
          <a:p>
            <a:pPr algn="ctr"/>
            <a:r>
              <a:rPr lang="nl-NL" dirty="0"/>
              <a:t>Vraag 1</a:t>
            </a:r>
          </a:p>
        </p:txBody>
      </p:sp>
      <p:sp>
        <p:nvSpPr>
          <p:cNvPr id="3" name="Stroomdiagram: Ponsband 2"/>
          <p:cNvSpPr/>
          <p:nvPr/>
        </p:nvSpPr>
        <p:spPr>
          <a:xfrm>
            <a:off x="726754" y="2352056"/>
            <a:ext cx="7992888" cy="217524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400" dirty="0"/>
              <a:t>Wat was de naam van Nederland toen Lodewijk Napoleon koning was?</a:t>
            </a:r>
          </a:p>
        </p:txBody>
      </p:sp>
      <p:sp>
        <p:nvSpPr>
          <p:cNvPr id="6" name="Liggende oorkonde 5"/>
          <p:cNvSpPr/>
          <p:nvPr/>
        </p:nvSpPr>
        <p:spPr>
          <a:xfrm>
            <a:off x="2483768" y="5229200"/>
            <a:ext cx="3384376" cy="104411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rgbClr val="0070C0"/>
                </a:solidFill>
              </a:rPr>
              <a:t>Koninkrijk Holland</a:t>
            </a:r>
          </a:p>
        </p:txBody>
      </p:sp>
    </p:spTree>
    <p:extLst>
      <p:ext uri="{BB962C8B-B14F-4D97-AF65-F5344CB8AC3E}">
        <p14:creationId xmlns:p14="http://schemas.microsoft.com/office/powerpoint/2010/main" val="14183594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16632"/>
            <a:ext cx="7315200" cy="1070257"/>
          </a:xfrm>
        </p:spPr>
        <p:txBody>
          <a:bodyPr/>
          <a:lstStyle/>
          <a:p>
            <a:pPr algn="ctr"/>
            <a:r>
              <a:rPr lang="nl-NL" dirty="0"/>
              <a:t>Finale</a:t>
            </a:r>
          </a:p>
        </p:txBody>
      </p:sp>
      <p:sp>
        <p:nvSpPr>
          <p:cNvPr id="3" name="Afgeronde rechthoek 2"/>
          <p:cNvSpPr/>
          <p:nvPr/>
        </p:nvSpPr>
        <p:spPr>
          <a:xfrm>
            <a:off x="2161667" y="2843273"/>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ARP</a:t>
            </a:r>
          </a:p>
        </p:txBody>
      </p:sp>
      <p:sp>
        <p:nvSpPr>
          <p:cNvPr id="4" name="Afgeronde rechthoek 3"/>
          <p:cNvSpPr/>
          <p:nvPr/>
        </p:nvSpPr>
        <p:spPr>
          <a:xfrm>
            <a:off x="4861967" y="2843273"/>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Crisistijd</a:t>
            </a:r>
          </a:p>
        </p:txBody>
      </p:sp>
      <p:sp>
        <p:nvSpPr>
          <p:cNvPr id="5" name="Afgeronde rechthoek 4"/>
          <p:cNvSpPr/>
          <p:nvPr/>
        </p:nvSpPr>
        <p:spPr>
          <a:xfrm>
            <a:off x="4869282" y="4067409"/>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Protestantse leider</a:t>
            </a:r>
          </a:p>
        </p:txBody>
      </p:sp>
      <p:sp>
        <p:nvSpPr>
          <p:cNvPr id="6" name="Afgeronde rechthoek 5"/>
          <p:cNvSpPr/>
          <p:nvPr/>
        </p:nvSpPr>
        <p:spPr>
          <a:xfrm>
            <a:off x="2161667" y="4067409"/>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Minister-president</a:t>
            </a:r>
          </a:p>
        </p:txBody>
      </p:sp>
      <p:sp>
        <p:nvSpPr>
          <p:cNvPr id="8" name="Stroomdiagram: Ponsband 7"/>
          <p:cNvSpPr/>
          <p:nvPr/>
        </p:nvSpPr>
        <p:spPr>
          <a:xfrm>
            <a:off x="1259632" y="1124744"/>
            <a:ext cx="6696744" cy="1440160"/>
          </a:xfrm>
          <a:prstGeom prst="flowChartPunchedTap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4000" dirty="0"/>
              <a:t>Waar denk jij aan bij Colijn?</a:t>
            </a:r>
          </a:p>
        </p:txBody>
      </p:sp>
    </p:spTree>
    <p:extLst>
      <p:ext uri="{BB962C8B-B14F-4D97-AF65-F5344CB8AC3E}">
        <p14:creationId xmlns:p14="http://schemas.microsoft.com/office/powerpoint/2010/main" val="39811739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3"/>
                  </p:tgtEl>
                </p:cond>
              </p:nextCondLst>
            </p:seq>
            <p:seq concurrent="1" nextAc="seek">
              <p:cTn id="9" restart="whenNotActive" fill="hold" evtFilter="cancelBubble" nodeType="interactiveSeq">
                <p:stCondLst>
                  <p:cond evt="onClick" delay="0">
                    <p:tgtEl>
                      <p:spTgt spid="4"/>
                    </p:tgtEl>
                  </p:cond>
                </p:stCondLst>
                <p:endSync evt="end" delay="0">
                  <p:rtn val="all"/>
                </p:endSync>
                <p:childTnLst>
                  <p:par>
                    <p:cTn id="10" fill="hold">
                      <p:stCondLst>
                        <p:cond delay="0"/>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4"/>
                  </p:tgtEl>
                </p:cond>
              </p:nextCondLst>
            </p:seq>
            <p:seq concurrent="1" nextAc="seek">
              <p:cTn id="16" restart="whenNotActive" fill="hold" evtFilter="cancelBubble" nodeType="interactiveSeq">
                <p:stCondLst>
                  <p:cond evt="onClick" delay="0">
                    <p:tgtEl>
                      <p:spTgt spid="5"/>
                    </p:tgtEl>
                  </p:cond>
                </p:stCondLst>
                <p:endSync evt="end" delay="0">
                  <p:rtn val="all"/>
                </p:endSync>
                <p:childTnLst>
                  <p:par>
                    <p:cTn id="17" fill="hold">
                      <p:stCondLst>
                        <p:cond delay="0"/>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additive="base">
                                        <p:cTn id="2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5"/>
                  </p:tgtEl>
                </p:cond>
              </p:nextCondLst>
            </p:seq>
            <p:seq concurrent="1" nextAc="seek">
              <p:cTn id="23" restart="whenNotActive" fill="hold" evtFilter="cancelBubble" nodeType="interactiveSeq">
                <p:stCondLst>
                  <p:cond evt="onClick" delay="0">
                    <p:tgtEl>
                      <p:spTgt spid="6"/>
                    </p:tgtEl>
                  </p:cond>
                </p:stCondLst>
                <p:endSync evt="end" delay="0">
                  <p:rtn val="all"/>
                </p:endSync>
                <p:childTnLst>
                  <p:par>
                    <p:cTn id="24" fill="hold">
                      <p:stCondLst>
                        <p:cond delay="0"/>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additive="base">
                                        <p:cTn id="2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6"/>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332656"/>
            <a:ext cx="7315200" cy="1154097"/>
          </a:xfrm>
        </p:spPr>
        <p:txBody>
          <a:bodyPr/>
          <a:lstStyle/>
          <a:p>
            <a:pPr algn="ctr"/>
            <a:r>
              <a:rPr lang="nl-NL" dirty="0"/>
              <a:t>Vraag 2</a:t>
            </a:r>
          </a:p>
        </p:txBody>
      </p:sp>
      <p:sp>
        <p:nvSpPr>
          <p:cNvPr id="3" name="Stroomdiagram: Ponsband 2"/>
          <p:cNvSpPr/>
          <p:nvPr/>
        </p:nvSpPr>
        <p:spPr>
          <a:xfrm>
            <a:off x="1403648" y="2276872"/>
            <a:ext cx="6696744" cy="223224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400" dirty="0"/>
              <a:t>Wie richtte de ARP op?</a:t>
            </a:r>
          </a:p>
        </p:txBody>
      </p:sp>
      <p:sp>
        <p:nvSpPr>
          <p:cNvPr id="6" name="Liggende oorkonde 5"/>
          <p:cNvSpPr/>
          <p:nvPr/>
        </p:nvSpPr>
        <p:spPr>
          <a:xfrm>
            <a:off x="2483768" y="5229200"/>
            <a:ext cx="3384376" cy="104411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rgbClr val="0070C0"/>
                </a:solidFill>
              </a:rPr>
              <a:t>Abraham Kuyper</a:t>
            </a:r>
          </a:p>
        </p:txBody>
      </p:sp>
    </p:spTree>
    <p:extLst>
      <p:ext uri="{BB962C8B-B14F-4D97-AF65-F5344CB8AC3E}">
        <p14:creationId xmlns:p14="http://schemas.microsoft.com/office/powerpoint/2010/main" val="31923123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332656"/>
            <a:ext cx="7315200" cy="1154097"/>
          </a:xfrm>
        </p:spPr>
        <p:txBody>
          <a:bodyPr/>
          <a:lstStyle/>
          <a:p>
            <a:pPr algn="ctr"/>
            <a:r>
              <a:rPr lang="nl-NL" dirty="0"/>
              <a:t>Vraag 3</a:t>
            </a:r>
          </a:p>
        </p:txBody>
      </p:sp>
      <p:sp>
        <p:nvSpPr>
          <p:cNvPr id="3" name="Stroomdiagram: Ponsband 2"/>
          <p:cNvSpPr/>
          <p:nvPr/>
        </p:nvSpPr>
        <p:spPr>
          <a:xfrm>
            <a:off x="1403648" y="2276872"/>
            <a:ext cx="6696744" cy="223224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400" dirty="0"/>
              <a:t>In welk jaar werd de VVD opgericht? </a:t>
            </a:r>
          </a:p>
        </p:txBody>
      </p:sp>
      <p:sp>
        <p:nvSpPr>
          <p:cNvPr id="6" name="Liggende oorkonde 5"/>
          <p:cNvSpPr/>
          <p:nvPr/>
        </p:nvSpPr>
        <p:spPr>
          <a:xfrm>
            <a:off x="2483768" y="5229200"/>
            <a:ext cx="3384376" cy="104411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rgbClr val="0070C0"/>
                </a:solidFill>
              </a:rPr>
              <a:t>1948</a:t>
            </a:r>
          </a:p>
        </p:txBody>
      </p:sp>
    </p:spTree>
    <p:extLst>
      <p:ext uri="{BB962C8B-B14F-4D97-AF65-F5344CB8AC3E}">
        <p14:creationId xmlns:p14="http://schemas.microsoft.com/office/powerpoint/2010/main" val="18740938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332656"/>
            <a:ext cx="7315200" cy="1154097"/>
          </a:xfrm>
        </p:spPr>
        <p:txBody>
          <a:bodyPr/>
          <a:lstStyle/>
          <a:p>
            <a:pPr algn="ctr"/>
            <a:r>
              <a:rPr lang="nl-NL" dirty="0"/>
              <a:t>Vraag 4</a:t>
            </a:r>
          </a:p>
        </p:txBody>
      </p:sp>
      <p:sp>
        <p:nvSpPr>
          <p:cNvPr id="3" name="Stroomdiagram: Ponsband 2"/>
          <p:cNvSpPr/>
          <p:nvPr/>
        </p:nvSpPr>
        <p:spPr>
          <a:xfrm>
            <a:off x="1403648" y="2276872"/>
            <a:ext cx="6696744" cy="223224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400" dirty="0"/>
              <a:t>Hoe worden Nederlandse </a:t>
            </a:r>
            <a:r>
              <a:rPr lang="nl-NL" sz="4400" dirty="0" err="1"/>
              <a:t>Verlichters</a:t>
            </a:r>
            <a:r>
              <a:rPr lang="nl-NL" sz="4400" dirty="0"/>
              <a:t> genoemd? </a:t>
            </a:r>
          </a:p>
        </p:txBody>
      </p:sp>
      <p:sp>
        <p:nvSpPr>
          <p:cNvPr id="6" name="Liggende oorkonde 5"/>
          <p:cNvSpPr/>
          <p:nvPr/>
        </p:nvSpPr>
        <p:spPr>
          <a:xfrm>
            <a:off x="2483768" y="5229200"/>
            <a:ext cx="3384376" cy="104411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rgbClr val="0070C0"/>
                </a:solidFill>
              </a:rPr>
              <a:t>patriotten</a:t>
            </a:r>
          </a:p>
        </p:txBody>
      </p:sp>
    </p:spTree>
    <p:extLst>
      <p:ext uri="{BB962C8B-B14F-4D97-AF65-F5344CB8AC3E}">
        <p14:creationId xmlns:p14="http://schemas.microsoft.com/office/powerpoint/2010/main" val="11197784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332656"/>
            <a:ext cx="7315200" cy="1154097"/>
          </a:xfrm>
        </p:spPr>
        <p:txBody>
          <a:bodyPr/>
          <a:lstStyle/>
          <a:p>
            <a:pPr algn="ctr"/>
            <a:r>
              <a:rPr lang="nl-NL" dirty="0"/>
              <a:t>Vraag 5</a:t>
            </a:r>
          </a:p>
        </p:txBody>
      </p:sp>
      <p:sp>
        <p:nvSpPr>
          <p:cNvPr id="3" name="Stroomdiagram: Ponsband 2"/>
          <p:cNvSpPr/>
          <p:nvPr/>
        </p:nvSpPr>
        <p:spPr>
          <a:xfrm>
            <a:off x="1403648" y="2276872"/>
            <a:ext cx="6696744" cy="223224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400" dirty="0"/>
              <a:t>Wie was eind 19e eeuw de politiek leider van de katholieken?</a:t>
            </a:r>
          </a:p>
        </p:txBody>
      </p:sp>
      <p:sp>
        <p:nvSpPr>
          <p:cNvPr id="6" name="Liggende oorkonde 5"/>
          <p:cNvSpPr/>
          <p:nvPr/>
        </p:nvSpPr>
        <p:spPr>
          <a:xfrm>
            <a:off x="2483768" y="5229200"/>
            <a:ext cx="3384376" cy="104411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rgbClr val="0070C0"/>
                </a:solidFill>
              </a:rPr>
              <a:t>Herman Schaepman</a:t>
            </a:r>
          </a:p>
        </p:txBody>
      </p:sp>
    </p:spTree>
    <p:extLst>
      <p:ext uri="{BB962C8B-B14F-4D97-AF65-F5344CB8AC3E}">
        <p14:creationId xmlns:p14="http://schemas.microsoft.com/office/powerpoint/2010/main" val="33532030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332656"/>
            <a:ext cx="7315200" cy="1154097"/>
          </a:xfrm>
        </p:spPr>
        <p:txBody>
          <a:bodyPr/>
          <a:lstStyle/>
          <a:p>
            <a:pPr algn="ctr"/>
            <a:r>
              <a:rPr lang="nl-NL" dirty="0"/>
              <a:t>Vraag 6</a:t>
            </a:r>
          </a:p>
        </p:txBody>
      </p:sp>
      <p:sp>
        <p:nvSpPr>
          <p:cNvPr id="3" name="Stroomdiagram: Ponsband 2"/>
          <p:cNvSpPr/>
          <p:nvPr/>
        </p:nvSpPr>
        <p:spPr>
          <a:xfrm>
            <a:off x="1403648" y="2276872"/>
            <a:ext cx="6696744" cy="223224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400" dirty="0"/>
              <a:t>Welke voormalige fabrieksarbeider werd de eerste leider van de SP?</a:t>
            </a:r>
          </a:p>
        </p:txBody>
      </p:sp>
      <p:sp>
        <p:nvSpPr>
          <p:cNvPr id="6" name="Liggende oorkonde 5"/>
          <p:cNvSpPr/>
          <p:nvPr/>
        </p:nvSpPr>
        <p:spPr>
          <a:xfrm>
            <a:off x="2483768" y="5229200"/>
            <a:ext cx="3384376" cy="104411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rgbClr val="0070C0"/>
                </a:solidFill>
              </a:rPr>
              <a:t>Jan Marijnissen</a:t>
            </a:r>
          </a:p>
        </p:txBody>
      </p:sp>
    </p:spTree>
    <p:extLst>
      <p:ext uri="{BB962C8B-B14F-4D97-AF65-F5344CB8AC3E}">
        <p14:creationId xmlns:p14="http://schemas.microsoft.com/office/powerpoint/2010/main" val="20326534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332656"/>
            <a:ext cx="7315200" cy="1154097"/>
          </a:xfrm>
        </p:spPr>
        <p:txBody>
          <a:bodyPr/>
          <a:lstStyle/>
          <a:p>
            <a:pPr algn="ctr"/>
            <a:r>
              <a:rPr lang="nl-NL" dirty="0"/>
              <a:t>Vraag 7</a:t>
            </a:r>
          </a:p>
        </p:txBody>
      </p:sp>
      <p:sp>
        <p:nvSpPr>
          <p:cNvPr id="3" name="Stroomdiagram: Ponsband 2"/>
          <p:cNvSpPr/>
          <p:nvPr/>
        </p:nvSpPr>
        <p:spPr>
          <a:xfrm>
            <a:off x="1403648" y="2276872"/>
            <a:ext cx="6696744" cy="223224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400" dirty="0"/>
              <a:t>Hoe heette de partij waarvan Mussert de leider was? </a:t>
            </a:r>
          </a:p>
        </p:txBody>
      </p:sp>
      <p:sp>
        <p:nvSpPr>
          <p:cNvPr id="6" name="Liggende oorkonde 5"/>
          <p:cNvSpPr/>
          <p:nvPr/>
        </p:nvSpPr>
        <p:spPr>
          <a:xfrm>
            <a:off x="2483768" y="5229200"/>
            <a:ext cx="3384376" cy="104411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rgbClr val="0070C0"/>
                </a:solidFill>
              </a:rPr>
              <a:t>NSB</a:t>
            </a:r>
          </a:p>
        </p:txBody>
      </p:sp>
    </p:spTree>
    <p:extLst>
      <p:ext uri="{BB962C8B-B14F-4D97-AF65-F5344CB8AC3E}">
        <p14:creationId xmlns:p14="http://schemas.microsoft.com/office/powerpoint/2010/main" val="18758164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ef">
  <a:themeElements>
    <a:clrScheme name="Firelight">
      <a:dk1>
        <a:sysClr val="windowText" lastClr="000000"/>
      </a:dk1>
      <a:lt1>
        <a:sysClr val="window" lastClr="FFFFFF"/>
      </a:lt1>
      <a:dk2>
        <a:srgbClr val="9F1C00"/>
      </a:dk2>
      <a:lt2>
        <a:srgbClr val="EEECE1"/>
      </a:lt2>
      <a:accent1>
        <a:srgbClr val="FF881F"/>
      </a:accent1>
      <a:accent2>
        <a:srgbClr val="771C00"/>
      </a:accent2>
      <a:accent3>
        <a:srgbClr val="576A2C"/>
      </a:accent3>
      <a:accent4>
        <a:srgbClr val="A24D00"/>
      </a:accent4>
      <a:accent5>
        <a:srgbClr val="244872"/>
      </a:accent5>
      <a:accent6>
        <a:srgbClr val="5E341C"/>
      </a:accent6>
      <a:hlink>
        <a:srgbClr val="FF912E"/>
      </a:hlink>
      <a:folHlink>
        <a:srgbClr val="B5CB83"/>
      </a:folHlink>
    </a:clrScheme>
    <a:fontScheme name="Kantoor - klassiek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ef">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Perspective</Template>
  <TotalTime>2739</TotalTime>
  <Words>696</Words>
  <Application>Microsoft Macintosh PowerPoint</Application>
  <PresentationFormat>Diavoorstelling (4:3)</PresentationFormat>
  <Paragraphs>231</Paragraphs>
  <Slides>30</Slides>
  <Notes>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30</vt:i4>
      </vt:variant>
    </vt:vector>
  </HeadingPairs>
  <TitlesOfParts>
    <vt:vector size="34" baseType="lpstr">
      <vt:lpstr>Arial</vt:lpstr>
      <vt:lpstr>Calibri</vt:lpstr>
      <vt:lpstr>Wingdings</vt:lpstr>
      <vt:lpstr>Perspectief</vt:lpstr>
      <vt:lpstr>PowerPoint-presentatie</vt:lpstr>
      <vt:lpstr>Ronde 1 3-6-9</vt:lpstr>
      <vt:lpstr>Vraag 1</vt:lpstr>
      <vt:lpstr>Vraag 2</vt:lpstr>
      <vt:lpstr>Vraag 3</vt:lpstr>
      <vt:lpstr>Vraag 4</vt:lpstr>
      <vt:lpstr>Vraag 5</vt:lpstr>
      <vt:lpstr>Vraag 6</vt:lpstr>
      <vt:lpstr>Vraag 7</vt:lpstr>
      <vt:lpstr>Vraag 8</vt:lpstr>
      <vt:lpstr>Vraag 9</vt:lpstr>
      <vt:lpstr>Ronde 2 Open deur </vt:lpstr>
      <vt:lpstr>Ronde 3 - Puzzel</vt:lpstr>
      <vt:lpstr>Ronde 3 - Puzzel</vt:lpstr>
      <vt:lpstr>Ronde 3 - Puzzel</vt:lpstr>
      <vt:lpstr>Ronde 3 - Puzzel</vt:lpstr>
      <vt:lpstr>Ronde 4 - Ingelijst</vt:lpstr>
      <vt:lpstr>Ronde 4 - Ingelijst</vt:lpstr>
      <vt:lpstr>Ronde 4 - Ingelijst</vt:lpstr>
      <vt:lpstr>Ronde 4 - Ingelijst</vt:lpstr>
      <vt:lpstr>Finale</vt:lpstr>
      <vt:lpstr>Finale</vt:lpstr>
      <vt:lpstr>Finale</vt:lpstr>
      <vt:lpstr>Finale</vt:lpstr>
      <vt:lpstr>Finale</vt:lpstr>
      <vt:lpstr>Finale</vt:lpstr>
      <vt:lpstr>Finale</vt:lpstr>
      <vt:lpstr>Finale</vt:lpstr>
      <vt:lpstr>Finale</vt:lpstr>
      <vt:lpstr>Finale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jasper</dc:creator>
  <cp:lastModifiedBy>L. Oskamp</cp:lastModifiedBy>
  <cp:revision>50</cp:revision>
  <dcterms:created xsi:type="dcterms:W3CDTF">2013-08-08T08:56:14Z</dcterms:created>
  <dcterms:modified xsi:type="dcterms:W3CDTF">2018-11-06T21:10:07Z</dcterms:modified>
</cp:coreProperties>
</file>