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p:scale>
          <a:sx n="94" d="100"/>
          <a:sy n="94" d="100"/>
        </p:scale>
        <p:origin x="-1158" y="-3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7A404-D8D6-8241-A123-08493DA5A31F}" type="datetimeFigureOut">
              <a:rPr lang="nl-NL" smtClean="0"/>
              <a:t>26-6-2019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B2363-99C2-BF49-AECB-A690222643EF}" type="slidenum">
              <a:rPr lang="nl-NL" smtClean="0"/>
              <a:t>‹nr.›</a:t>
            </a:fld>
            <a:endParaRPr lang="nl-NL"/>
          </a:p>
        </p:txBody>
      </p:sp>
    </p:spTree>
    <p:extLst>
      <p:ext uri="{BB962C8B-B14F-4D97-AF65-F5344CB8AC3E}">
        <p14:creationId xmlns:p14="http://schemas.microsoft.com/office/powerpoint/2010/main" val="94006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afbeeldingen van dia 1, 2, 4 en 5 zijn afkomstig van internet, ze zijn gevonden via ‘google afbeeldingen’. De afbeeldingen op dia 6, 7 en 8 zijn eigen foto’s gemaakt in het Scheepvaartmuseum. De foto op dia 9 is gemaakt door Jitske Schols en komt van de website van het Scheepvaartmuseum. </a:t>
            </a:r>
          </a:p>
        </p:txBody>
      </p:sp>
      <p:sp>
        <p:nvSpPr>
          <p:cNvPr id="4" name="Tijdelijke aanduiding voor dianummer 3"/>
          <p:cNvSpPr>
            <a:spLocks noGrp="1"/>
          </p:cNvSpPr>
          <p:nvPr>
            <p:ph type="sldNum" sz="quarter" idx="5"/>
          </p:nvPr>
        </p:nvSpPr>
        <p:spPr/>
        <p:txBody>
          <a:bodyPr/>
          <a:lstStyle/>
          <a:p>
            <a:fld id="{EE6B2363-99C2-BF49-AECB-A690222643EF}" type="slidenum">
              <a:rPr lang="nl-NL" smtClean="0"/>
              <a:t>1</a:t>
            </a:fld>
            <a:endParaRPr lang="nl-NL"/>
          </a:p>
        </p:txBody>
      </p:sp>
    </p:spTree>
    <p:extLst>
      <p:ext uri="{BB962C8B-B14F-4D97-AF65-F5344CB8AC3E}">
        <p14:creationId xmlns:p14="http://schemas.microsoft.com/office/powerpoint/2010/main" val="121393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6B2363-99C2-BF49-AECB-A690222643EF}" type="slidenum">
              <a:rPr lang="nl-NL" smtClean="0"/>
              <a:t>5</a:t>
            </a:fld>
            <a:endParaRPr lang="nl-NL"/>
          </a:p>
        </p:txBody>
      </p:sp>
    </p:spTree>
    <p:extLst>
      <p:ext uri="{BB962C8B-B14F-4D97-AF65-F5344CB8AC3E}">
        <p14:creationId xmlns:p14="http://schemas.microsoft.com/office/powerpoint/2010/main" val="424320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1447191" y="2824269"/>
            <a:ext cx="4645152" cy="2644457"/>
          </a:xfrm>
        </p:spPr>
        <p:txBody>
          <a:body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6" name="Content Placeholder 5"/>
          <p:cNvSpPr>
            <a:spLocks noGrp="1"/>
          </p:cNvSpPr>
          <p:nvPr>
            <p:ph sz="quarter" idx="4"/>
          </p:nvPr>
        </p:nvSpPr>
        <p:spPr>
          <a:xfrm>
            <a:off x="6412362" y="2821491"/>
            <a:ext cx="4645152" cy="2637371"/>
          </a:xfrm>
        </p:spPr>
        <p:txBody>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6/26/2019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6/26/2019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vimeo.com/28833533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vimeo.com/28835947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 xmlns:a16="http://schemas.microsoft.com/office/drawing/2014/main" id="{56D03AA0-4662-9449-A1D2-B9FB6F3108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3628571"/>
          </a:xfrm>
          <a:prstGeom prst="rect">
            <a:avLst/>
          </a:prstGeom>
        </p:spPr>
      </p:pic>
      <p:sp>
        <p:nvSpPr>
          <p:cNvPr id="2" name="Titel 1">
            <a:extLst>
              <a:ext uri="{FF2B5EF4-FFF2-40B4-BE49-F238E27FC236}">
                <a16:creationId xmlns="" xmlns:a16="http://schemas.microsoft.com/office/drawing/2014/main" id="{A2EFFF78-B82D-9948-B5F0-616F29AC7A02}"/>
              </a:ext>
            </a:extLst>
          </p:cNvPr>
          <p:cNvSpPr>
            <a:spLocks noGrp="1"/>
          </p:cNvSpPr>
          <p:nvPr>
            <p:ph type="ctrTitle"/>
          </p:nvPr>
        </p:nvSpPr>
        <p:spPr>
          <a:xfrm>
            <a:off x="2417779" y="2832221"/>
            <a:ext cx="8637073" cy="2541431"/>
          </a:xfrm>
        </p:spPr>
        <p:txBody>
          <a:bodyPr/>
          <a:lstStyle/>
          <a:p>
            <a:r>
              <a:rPr lang="nl-NL" dirty="0">
                <a:solidFill>
                  <a:srgbClr val="FF0000"/>
                </a:solidFill>
              </a:rPr>
              <a:t>MS Oranje</a:t>
            </a:r>
          </a:p>
        </p:txBody>
      </p:sp>
      <p:sp>
        <p:nvSpPr>
          <p:cNvPr id="3" name="Ondertitel 2">
            <a:extLst>
              <a:ext uri="{FF2B5EF4-FFF2-40B4-BE49-F238E27FC236}">
                <a16:creationId xmlns="" xmlns:a16="http://schemas.microsoft.com/office/drawing/2014/main" id="{BDD84CCC-C623-2644-967D-EAB906F72362}"/>
              </a:ext>
            </a:extLst>
          </p:cNvPr>
          <p:cNvSpPr>
            <a:spLocks noGrp="1"/>
          </p:cNvSpPr>
          <p:nvPr>
            <p:ph type="subTitle" idx="1"/>
          </p:nvPr>
        </p:nvSpPr>
        <p:spPr>
          <a:xfrm>
            <a:off x="2417780" y="5373652"/>
            <a:ext cx="8637072" cy="977621"/>
          </a:xfrm>
        </p:spPr>
        <p:txBody>
          <a:bodyPr/>
          <a:lstStyle/>
          <a:p>
            <a:r>
              <a:rPr lang="nl-NL" dirty="0"/>
              <a:t>Koers gewijzigd</a:t>
            </a:r>
          </a:p>
        </p:txBody>
      </p:sp>
    </p:spTree>
    <p:extLst>
      <p:ext uri="{BB962C8B-B14F-4D97-AF65-F5344CB8AC3E}">
        <p14:creationId xmlns:p14="http://schemas.microsoft.com/office/powerpoint/2010/main" val="221837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3ED8512-4A56-0A4E-A631-92B9FA248660}"/>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 xmlns:a16="http://schemas.microsoft.com/office/drawing/2014/main" id="{F95433A1-C2B1-D047-B213-5D79D249A065}"/>
              </a:ext>
            </a:extLst>
          </p:cNvPr>
          <p:cNvSpPr>
            <a:spLocks noGrp="1"/>
          </p:cNvSpPr>
          <p:nvPr>
            <p:ph idx="1"/>
          </p:nvPr>
        </p:nvSpPr>
        <p:spPr/>
        <p:txBody>
          <a:bodyPr/>
          <a:lstStyle/>
          <a:p>
            <a:r>
              <a:rPr lang="nl-NL" dirty="0"/>
              <a:t>Bedenk met je groepje een object waaraan je levensverhalen van mensen kunt koppelen. Denk bijvoorbeeld aan een kasteel, een brug of een trein. </a:t>
            </a:r>
          </a:p>
          <a:p>
            <a:r>
              <a:rPr lang="nl-NL" dirty="0"/>
              <a:t>Ontwerp en maak een tentoonstelling hierover (dit mag ook digitaal). Een verplicht onderdeel hierbij is een interview met een persoon die kan vertellen over zijn ervaringen met het object. </a:t>
            </a:r>
          </a:p>
          <a:p>
            <a:r>
              <a:rPr lang="nl-NL" dirty="0"/>
              <a:t>Maak een brochure met uitleg bij de tentoonstelling. </a:t>
            </a:r>
          </a:p>
          <a:p>
            <a:r>
              <a:rPr lang="nl-NL" dirty="0"/>
              <a:t>Presenteer de tentoonstelling aan de klas. </a:t>
            </a:r>
          </a:p>
        </p:txBody>
      </p:sp>
    </p:spTree>
    <p:extLst>
      <p:ext uri="{BB962C8B-B14F-4D97-AF65-F5344CB8AC3E}">
        <p14:creationId xmlns:p14="http://schemas.microsoft.com/office/powerpoint/2010/main" val="167924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F9EF88B-C4E5-4F4A-9704-FCE8B64BF139}"/>
              </a:ext>
            </a:extLst>
          </p:cNvPr>
          <p:cNvSpPr>
            <a:spLocks noGrp="1"/>
          </p:cNvSpPr>
          <p:nvPr>
            <p:ph type="title"/>
          </p:nvPr>
        </p:nvSpPr>
        <p:spPr/>
        <p:txBody>
          <a:bodyPr/>
          <a:lstStyle/>
          <a:p>
            <a:r>
              <a:rPr lang="nl-NL" dirty="0"/>
              <a:t>De Oranje</a:t>
            </a:r>
          </a:p>
        </p:txBody>
      </p:sp>
      <p:sp>
        <p:nvSpPr>
          <p:cNvPr id="3" name="Tijdelijke aanduiding voor inhoud 2">
            <a:extLst>
              <a:ext uri="{FF2B5EF4-FFF2-40B4-BE49-F238E27FC236}">
                <a16:creationId xmlns="" xmlns:a16="http://schemas.microsoft.com/office/drawing/2014/main" id="{45486827-3916-8042-9286-9A9CEAC8B0A0}"/>
              </a:ext>
            </a:extLst>
          </p:cNvPr>
          <p:cNvSpPr>
            <a:spLocks noGrp="1"/>
          </p:cNvSpPr>
          <p:nvPr>
            <p:ph idx="1"/>
          </p:nvPr>
        </p:nvSpPr>
        <p:spPr>
          <a:xfrm>
            <a:off x="1451580" y="2015732"/>
            <a:ext cx="5249472" cy="3450613"/>
          </a:xfrm>
        </p:spPr>
        <p:txBody>
          <a:bodyPr/>
          <a:lstStyle/>
          <a:p>
            <a:r>
              <a:rPr lang="nl-NL" dirty="0"/>
              <a:t>Grootste en snelste schip dat ooit in Amsterdam werd gebouwd. </a:t>
            </a:r>
          </a:p>
          <a:p>
            <a:r>
              <a:rPr lang="nl-NL" dirty="0"/>
              <a:t>Schip in gebruik van 1937 tot 1979:</a:t>
            </a:r>
            <a:br>
              <a:rPr lang="nl-NL" dirty="0"/>
            </a:br>
            <a:r>
              <a:rPr lang="nl-NL" dirty="0"/>
              <a:t>- Passagiersschip</a:t>
            </a:r>
            <a:br>
              <a:rPr lang="nl-NL" dirty="0"/>
            </a:br>
            <a:r>
              <a:rPr lang="nl-NL" dirty="0"/>
              <a:t>- Hospitaalschip</a:t>
            </a:r>
            <a:br>
              <a:rPr lang="nl-NL" dirty="0"/>
            </a:br>
            <a:r>
              <a:rPr lang="nl-NL" dirty="0"/>
              <a:t>- Repatriëringsschip </a:t>
            </a:r>
            <a:br>
              <a:rPr lang="nl-NL" dirty="0"/>
            </a:br>
            <a:r>
              <a:rPr lang="nl-NL" dirty="0"/>
              <a:t>- Cruiseschip </a:t>
            </a:r>
          </a:p>
        </p:txBody>
      </p:sp>
      <p:pic>
        <p:nvPicPr>
          <p:cNvPr id="4" name="Afbeelding 3">
            <a:extLst>
              <a:ext uri="{FF2B5EF4-FFF2-40B4-BE49-F238E27FC236}">
                <a16:creationId xmlns="" xmlns:a16="http://schemas.microsoft.com/office/drawing/2014/main" id="{3182D45C-2DA6-7446-A562-7DE31DF635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4099" y="2143302"/>
            <a:ext cx="4820755" cy="3195472"/>
          </a:xfrm>
          <a:prstGeom prst="rect">
            <a:avLst/>
          </a:prstGeom>
        </p:spPr>
      </p:pic>
    </p:spTree>
    <p:extLst>
      <p:ext uri="{BB962C8B-B14F-4D97-AF65-F5344CB8AC3E}">
        <p14:creationId xmlns:p14="http://schemas.microsoft.com/office/powerpoint/2010/main" val="319974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E930D43-3BFE-8242-9015-4336D03D4508}"/>
              </a:ext>
            </a:extLst>
          </p:cNvPr>
          <p:cNvSpPr>
            <a:spLocks noGrp="1"/>
          </p:cNvSpPr>
          <p:nvPr>
            <p:ph type="title"/>
          </p:nvPr>
        </p:nvSpPr>
        <p:spPr/>
        <p:txBody>
          <a:bodyPr/>
          <a:lstStyle/>
          <a:p>
            <a:r>
              <a:rPr lang="nl-NL" dirty="0"/>
              <a:t>De Oranje als passagiersschip </a:t>
            </a:r>
          </a:p>
        </p:txBody>
      </p:sp>
      <p:sp>
        <p:nvSpPr>
          <p:cNvPr id="3" name="Tijdelijke aanduiding voor inhoud 2">
            <a:extLst>
              <a:ext uri="{FF2B5EF4-FFF2-40B4-BE49-F238E27FC236}">
                <a16:creationId xmlns="" xmlns:a16="http://schemas.microsoft.com/office/drawing/2014/main" id="{ADC954D3-DE4F-8D49-A124-D6D38D1EC7B7}"/>
              </a:ext>
            </a:extLst>
          </p:cNvPr>
          <p:cNvSpPr>
            <a:spLocks noGrp="1"/>
          </p:cNvSpPr>
          <p:nvPr>
            <p:ph idx="1"/>
          </p:nvPr>
        </p:nvSpPr>
        <p:spPr/>
        <p:txBody>
          <a:bodyPr/>
          <a:lstStyle/>
          <a:p>
            <a:r>
              <a:rPr lang="nl-NL" dirty="0"/>
              <a:t>8 september 1938:  koningin Wilhelmina doopt het schip. Zie: </a:t>
            </a:r>
            <a:r>
              <a:rPr lang="nl-NL" dirty="0">
                <a:hlinkClick r:id="rId2"/>
              </a:rPr>
              <a:t>https://vimeo.com/288335333</a:t>
            </a:r>
            <a:r>
              <a:rPr lang="nl-NL" dirty="0"/>
              <a:t> </a:t>
            </a:r>
          </a:p>
          <a:p>
            <a:r>
              <a:rPr lang="nl-NL" dirty="0"/>
              <a:t>4 september 1939: eerste reis naar Nederlands-Indië. </a:t>
            </a:r>
          </a:p>
          <a:p>
            <a:r>
              <a:rPr lang="nl-NL" dirty="0"/>
              <a:t>Door de Tweede Wereldoorlog moet het schip van koers wijzigen. </a:t>
            </a:r>
          </a:p>
        </p:txBody>
      </p:sp>
    </p:spTree>
    <p:extLst>
      <p:ext uri="{BB962C8B-B14F-4D97-AF65-F5344CB8AC3E}">
        <p14:creationId xmlns:p14="http://schemas.microsoft.com/office/powerpoint/2010/main" val="66262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BCF099A-296B-9847-B89F-37566A042082}"/>
              </a:ext>
            </a:extLst>
          </p:cNvPr>
          <p:cNvSpPr>
            <a:spLocks noGrp="1"/>
          </p:cNvSpPr>
          <p:nvPr>
            <p:ph type="title"/>
          </p:nvPr>
        </p:nvSpPr>
        <p:spPr/>
        <p:txBody>
          <a:bodyPr/>
          <a:lstStyle/>
          <a:p>
            <a:r>
              <a:rPr lang="nl-NL" dirty="0"/>
              <a:t>De Oranje als hospitaalschip </a:t>
            </a:r>
          </a:p>
        </p:txBody>
      </p:sp>
      <p:sp>
        <p:nvSpPr>
          <p:cNvPr id="3" name="Tijdelijke aanduiding voor inhoud 2">
            <a:extLst>
              <a:ext uri="{FF2B5EF4-FFF2-40B4-BE49-F238E27FC236}">
                <a16:creationId xmlns="" xmlns:a16="http://schemas.microsoft.com/office/drawing/2014/main" id="{9DE30747-6AD2-C141-B2C5-023D6EE62916}"/>
              </a:ext>
            </a:extLst>
          </p:cNvPr>
          <p:cNvSpPr>
            <a:spLocks noGrp="1"/>
          </p:cNvSpPr>
          <p:nvPr>
            <p:ph idx="1"/>
          </p:nvPr>
        </p:nvSpPr>
        <p:spPr>
          <a:xfrm>
            <a:off x="1451579" y="2015732"/>
            <a:ext cx="3830105" cy="3450613"/>
          </a:xfrm>
        </p:spPr>
        <p:txBody>
          <a:bodyPr/>
          <a:lstStyle/>
          <a:p>
            <a:r>
              <a:rPr lang="nl-NL" dirty="0"/>
              <a:t>Tijdens Tweede Wereldoorlog: De Oranje vervoert als hospitaalschip gewonde geallieerde soldaten naar huis. </a:t>
            </a:r>
          </a:p>
        </p:txBody>
      </p:sp>
      <p:pic>
        <p:nvPicPr>
          <p:cNvPr id="4" name="Afbeelding 3">
            <a:extLst>
              <a:ext uri="{FF2B5EF4-FFF2-40B4-BE49-F238E27FC236}">
                <a16:creationId xmlns="" xmlns:a16="http://schemas.microsoft.com/office/drawing/2014/main" id="{809107FB-E9DF-B143-8EF3-D100FA19455D}"/>
              </a:ext>
            </a:extLst>
          </p:cNvPr>
          <p:cNvPicPr>
            <a:picLocks noChangeAspect="1"/>
          </p:cNvPicPr>
          <p:nvPr/>
        </p:nvPicPr>
        <p:blipFill>
          <a:blip r:embed="rId2"/>
          <a:stretch>
            <a:fillRect/>
          </a:stretch>
        </p:blipFill>
        <p:spPr>
          <a:xfrm>
            <a:off x="5126053" y="2074840"/>
            <a:ext cx="5928801" cy="3332395"/>
          </a:xfrm>
          <a:prstGeom prst="rect">
            <a:avLst/>
          </a:prstGeom>
        </p:spPr>
      </p:pic>
    </p:spTree>
    <p:extLst>
      <p:ext uri="{BB962C8B-B14F-4D97-AF65-F5344CB8AC3E}">
        <p14:creationId xmlns:p14="http://schemas.microsoft.com/office/powerpoint/2010/main" val="412378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C263D04-E211-7D49-AE3B-91F09955436D}"/>
              </a:ext>
            </a:extLst>
          </p:cNvPr>
          <p:cNvSpPr>
            <a:spLocks noGrp="1"/>
          </p:cNvSpPr>
          <p:nvPr>
            <p:ph type="title"/>
          </p:nvPr>
        </p:nvSpPr>
        <p:spPr/>
        <p:txBody>
          <a:bodyPr/>
          <a:lstStyle/>
          <a:p>
            <a:r>
              <a:rPr lang="nl-NL" dirty="0"/>
              <a:t>De Oranje als Repatriëringsschip  </a:t>
            </a:r>
          </a:p>
        </p:txBody>
      </p:sp>
      <p:sp>
        <p:nvSpPr>
          <p:cNvPr id="3" name="Tijdelijke aanduiding voor inhoud 2">
            <a:extLst>
              <a:ext uri="{FF2B5EF4-FFF2-40B4-BE49-F238E27FC236}">
                <a16:creationId xmlns="" xmlns:a16="http://schemas.microsoft.com/office/drawing/2014/main" id="{9495262E-A4CE-3144-8D77-170271DF9302}"/>
              </a:ext>
            </a:extLst>
          </p:cNvPr>
          <p:cNvSpPr>
            <a:spLocks noGrp="1"/>
          </p:cNvSpPr>
          <p:nvPr>
            <p:ph idx="1"/>
          </p:nvPr>
        </p:nvSpPr>
        <p:spPr>
          <a:xfrm>
            <a:off x="1451579" y="2015732"/>
            <a:ext cx="4212242" cy="3450613"/>
          </a:xfrm>
        </p:spPr>
        <p:txBody>
          <a:bodyPr/>
          <a:lstStyle/>
          <a:p>
            <a:r>
              <a:rPr lang="nl-NL" dirty="0"/>
              <a:t>1945-1965:  naar schatting 300.000 Indische Nederlanders gaan met het schip naar Nederland. </a:t>
            </a:r>
          </a:p>
        </p:txBody>
      </p:sp>
      <p:pic>
        <p:nvPicPr>
          <p:cNvPr id="1026" name="Picture 2" descr="C:\Users\Bart\Desktop\640px-Ms._Oranje_vertrekt_voor_2_cruises,_Bestanddeelnr_911-444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3821" y="2015732"/>
            <a:ext cx="6096000"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0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9007C28-DE3F-F24B-8442-5F03786521EA}"/>
              </a:ext>
            </a:extLst>
          </p:cNvPr>
          <p:cNvSpPr>
            <a:spLocks noGrp="1"/>
          </p:cNvSpPr>
          <p:nvPr>
            <p:ph type="title"/>
          </p:nvPr>
        </p:nvSpPr>
        <p:spPr/>
        <p:txBody>
          <a:bodyPr/>
          <a:lstStyle/>
          <a:p>
            <a:r>
              <a:rPr lang="nl-NL" dirty="0"/>
              <a:t>De oranje als cruiseschip </a:t>
            </a:r>
          </a:p>
        </p:txBody>
      </p:sp>
      <p:sp>
        <p:nvSpPr>
          <p:cNvPr id="3" name="Tijdelijke aanduiding voor inhoud 2">
            <a:extLst>
              <a:ext uri="{FF2B5EF4-FFF2-40B4-BE49-F238E27FC236}">
                <a16:creationId xmlns="" xmlns:a16="http://schemas.microsoft.com/office/drawing/2014/main" id="{A21F73AD-8A3E-F148-AFC0-6B62C2709AC3}"/>
              </a:ext>
            </a:extLst>
          </p:cNvPr>
          <p:cNvSpPr>
            <a:spLocks noGrp="1"/>
          </p:cNvSpPr>
          <p:nvPr>
            <p:ph idx="1"/>
          </p:nvPr>
        </p:nvSpPr>
        <p:spPr>
          <a:xfrm>
            <a:off x="1451579" y="2015732"/>
            <a:ext cx="6122928" cy="3450613"/>
          </a:xfrm>
        </p:spPr>
        <p:txBody>
          <a:bodyPr>
            <a:normAutofit/>
          </a:bodyPr>
          <a:lstStyle/>
          <a:p>
            <a:r>
              <a:rPr lang="nl-NL" dirty="0"/>
              <a:t>1964: De Oranje wordt verkocht aan een Italiaans bedrijf</a:t>
            </a:r>
          </a:p>
          <a:p>
            <a:r>
              <a:rPr lang="nl-NL" dirty="0"/>
              <a:t>1964-1979: Het schip wordt ingezet als cruiseschip in het Caribisch gebied</a:t>
            </a:r>
          </a:p>
          <a:p>
            <a:r>
              <a:rPr lang="nl-NL" dirty="0"/>
              <a:t>1979: Er breekt brand uit aan boord. Het schip vaart naar Taiwan om daar gesloopt te worden, maar zinkt onderweg in de Grote Oceaan. </a:t>
            </a:r>
          </a:p>
        </p:txBody>
      </p:sp>
      <p:pic>
        <p:nvPicPr>
          <p:cNvPr id="5" name="Afbeelding 4">
            <a:extLst>
              <a:ext uri="{FF2B5EF4-FFF2-40B4-BE49-F238E27FC236}">
                <a16:creationId xmlns="" xmlns:a16="http://schemas.microsoft.com/office/drawing/2014/main" id="{705D7545-ED19-594A-A1CA-12D8F1174197}"/>
              </a:ext>
            </a:extLst>
          </p:cNvPr>
          <p:cNvPicPr>
            <a:picLocks noChangeAspect="1"/>
          </p:cNvPicPr>
          <p:nvPr/>
        </p:nvPicPr>
        <p:blipFill rotWithShape="1">
          <a:blip r:embed="rId2"/>
          <a:srcRect l="57518" t="34229" r="7192" b="39702"/>
          <a:stretch/>
        </p:blipFill>
        <p:spPr>
          <a:xfrm>
            <a:off x="7984108" y="2015732"/>
            <a:ext cx="3070746" cy="3024570"/>
          </a:xfrm>
          <a:prstGeom prst="rect">
            <a:avLst/>
          </a:prstGeom>
        </p:spPr>
      </p:pic>
    </p:spTree>
    <p:extLst>
      <p:ext uri="{BB962C8B-B14F-4D97-AF65-F5344CB8AC3E}">
        <p14:creationId xmlns:p14="http://schemas.microsoft.com/office/powerpoint/2010/main" val="131368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1CF80AF-D890-F94B-841F-69E27A0908A9}"/>
              </a:ext>
            </a:extLst>
          </p:cNvPr>
          <p:cNvSpPr>
            <a:spLocks noGrp="1"/>
          </p:cNvSpPr>
          <p:nvPr>
            <p:ph type="title"/>
          </p:nvPr>
        </p:nvSpPr>
        <p:spPr/>
        <p:txBody>
          <a:bodyPr/>
          <a:lstStyle/>
          <a:p>
            <a:r>
              <a:rPr lang="nl-NL" dirty="0"/>
              <a:t>Scheepvaartmuseum:  verhalen van mensen die meevoeren worden verteld</a:t>
            </a:r>
          </a:p>
        </p:txBody>
      </p:sp>
      <p:sp>
        <p:nvSpPr>
          <p:cNvPr id="3" name="Tijdelijke aanduiding voor inhoud 2">
            <a:extLst>
              <a:ext uri="{FF2B5EF4-FFF2-40B4-BE49-F238E27FC236}">
                <a16:creationId xmlns="" xmlns:a16="http://schemas.microsoft.com/office/drawing/2014/main" id="{A7777828-173A-7E47-9B63-D348ED26BDFC}"/>
              </a:ext>
            </a:extLst>
          </p:cNvPr>
          <p:cNvSpPr>
            <a:spLocks noGrp="1"/>
          </p:cNvSpPr>
          <p:nvPr>
            <p:ph idx="1"/>
          </p:nvPr>
        </p:nvSpPr>
        <p:spPr>
          <a:xfrm>
            <a:off x="1451580" y="2015732"/>
            <a:ext cx="5440540" cy="3450613"/>
          </a:xfrm>
        </p:spPr>
        <p:txBody>
          <a:bodyPr>
            <a:normAutofit lnSpcReduction="10000"/>
          </a:bodyPr>
          <a:lstStyle/>
          <a:p>
            <a:pPr marL="0" indent="0">
              <a:buNone/>
            </a:pPr>
            <a:endParaRPr lang="nl-NL" dirty="0"/>
          </a:p>
          <a:p>
            <a:r>
              <a:rPr lang="nl-NL" dirty="0"/>
              <a:t>Jan van Tintelen was elektricien aan boord van het hospitaalschip. Tijdens de gehele Tweede Wereldoorlog is hij weg van huis. In 1944 mag zijn vrouw Bertha hem van het Rode Kruis een bericht sturen. Het mag slechts 25 woorden zijn. Ze stuurt: Lieve Jan, Met mij en fam. alles goed. Hoop van jou het zelfde. Hartelijke groeten aan alle. Veel liefs, je vrouw. </a:t>
            </a:r>
          </a:p>
        </p:txBody>
      </p:sp>
      <p:pic>
        <p:nvPicPr>
          <p:cNvPr id="5" name="Afbeelding 4">
            <a:extLst>
              <a:ext uri="{FF2B5EF4-FFF2-40B4-BE49-F238E27FC236}">
                <a16:creationId xmlns="" xmlns:a16="http://schemas.microsoft.com/office/drawing/2014/main" id="{ED2B7697-7B4D-6245-BF8D-A5AFEBA1AE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169" t="9353" r="53681" b="20292"/>
          <a:stretch/>
        </p:blipFill>
        <p:spPr>
          <a:xfrm>
            <a:off x="8129032" y="2015732"/>
            <a:ext cx="2925822" cy="3845231"/>
          </a:xfrm>
          <a:prstGeom prst="rect">
            <a:avLst/>
          </a:prstGeom>
        </p:spPr>
      </p:pic>
    </p:spTree>
    <p:extLst>
      <p:ext uri="{BB962C8B-B14F-4D97-AF65-F5344CB8AC3E}">
        <p14:creationId xmlns:p14="http://schemas.microsoft.com/office/powerpoint/2010/main" val="269329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AE1406F-5658-5C4B-B6F9-4F14AB491FD8}"/>
              </a:ext>
            </a:extLst>
          </p:cNvPr>
          <p:cNvSpPr>
            <a:spLocks noGrp="1"/>
          </p:cNvSpPr>
          <p:nvPr>
            <p:ph type="title"/>
          </p:nvPr>
        </p:nvSpPr>
        <p:spPr/>
        <p:txBody>
          <a:bodyPr/>
          <a:lstStyle/>
          <a:p>
            <a:r>
              <a:rPr lang="nl-NL" dirty="0"/>
              <a:t>Scheepvaartmuseum:  verhalen van mensen die meevoeren worden verteld</a:t>
            </a:r>
          </a:p>
        </p:txBody>
      </p:sp>
      <p:sp>
        <p:nvSpPr>
          <p:cNvPr id="3" name="Tijdelijke aanduiding voor inhoud 2">
            <a:extLst>
              <a:ext uri="{FF2B5EF4-FFF2-40B4-BE49-F238E27FC236}">
                <a16:creationId xmlns="" xmlns:a16="http://schemas.microsoft.com/office/drawing/2014/main" id="{BF1754C9-7E56-E342-B0BB-096BFF018F12}"/>
              </a:ext>
            </a:extLst>
          </p:cNvPr>
          <p:cNvSpPr>
            <a:spLocks noGrp="1"/>
          </p:cNvSpPr>
          <p:nvPr>
            <p:ph idx="1"/>
          </p:nvPr>
        </p:nvSpPr>
        <p:spPr>
          <a:xfrm>
            <a:off x="1451579" y="2015732"/>
            <a:ext cx="4662617" cy="3450613"/>
          </a:xfrm>
        </p:spPr>
        <p:txBody>
          <a:bodyPr/>
          <a:lstStyle/>
          <a:p>
            <a:r>
              <a:rPr lang="nl-NL" dirty="0"/>
              <a:t>Jeannette </a:t>
            </a:r>
            <a:r>
              <a:rPr lang="nl-NL" dirty="0" err="1"/>
              <a:t>Tulleken</a:t>
            </a:r>
            <a:r>
              <a:rPr lang="nl-NL" dirty="0"/>
              <a:t> was hoofdverpleegster aan boord van het hospitaalschip. Zij heeft een fotoalbum samengesteld tijdens haar dienst aan boord. </a:t>
            </a:r>
          </a:p>
        </p:txBody>
      </p:sp>
      <p:pic>
        <p:nvPicPr>
          <p:cNvPr id="5" name="Afbeelding 4">
            <a:extLst>
              <a:ext uri="{FF2B5EF4-FFF2-40B4-BE49-F238E27FC236}">
                <a16:creationId xmlns="" xmlns:a16="http://schemas.microsoft.com/office/drawing/2014/main" id="{F570BD1C-AF1B-6444-AA9E-D46828DAE6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6467" t="14129" r="10995" b="38308"/>
          <a:stretch/>
        </p:blipFill>
        <p:spPr>
          <a:xfrm>
            <a:off x="6328542" y="2015733"/>
            <a:ext cx="4726311" cy="2324256"/>
          </a:xfrm>
          <a:prstGeom prst="rect">
            <a:avLst/>
          </a:prstGeom>
        </p:spPr>
      </p:pic>
    </p:spTree>
    <p:extLst>
      <p:ext uri="{BB962C8B-B14F-4D97-AF65-F5344CB8AC3E}">
        <p14:creationId xmlns:p14="http://schemas.microsoft.com/office/powerpoint/2010/main" val="66932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188A0ED-FB24-9D42-AC4C-AF8B9E367987}"/>
              </a:ext>
            </a:extLst>
          </p:cNvPr>
          <p:cNvSpPr>
            <a:spLocks noGrp="1"/>
          </p:cNvSpPr>
          <p:nvPr>
            <p:ph type="title"/>
          </p:nvPr>
        </p:nvSpPr>
        <p:spPr/>
        <p:txBody>
          <a:bodyPr/>
          <a:lstStyle/>
          <a:p>
            <a:r>
              <a:rPr lang="nl-NL" dirty="0"/>
              <a:t>Scheepvaartmuseum:  verhalen van mensen die meevoeren worden verteld</a:t>
            </a:r>
          </a:p>
        </p:txBody>
      </p:sp>
      <p:sp>
        <p:nvSpPr>
          <p:cNvPr id="3" name="Tijdelijke aanduiding voor inhoud 2">
            <a:extLst>
              <a:ext uri="{FF2B5EF4-FFF2-40B4-BE49-F238E27FC236}">
                <a16:creationId xmlns="" xmlns:a16="http://schemas.microsoft.com/office/drawing/2014/main" id="{9F8BA1AE-D1AD-3D4D-AC00-6C8A5F3186F6}"/>
              </a:ext>
            </a:extLst>
          </p:cNvPr>
          <p:cNvSpPr>
            <a:spLocks noGrp="1"/>
          </p:cNvSpPr>
          <p:nvPr>
            <p:ph idx="1"/>
          </p:nvPr>
        </p:nvSpPr>
        <p:spPr>
          <a:xfrm>
            <a:off x="1451580" y="2015732"/>
            <a:ext cx="4648970" cy="3450613"/>
          </a:xfrm>
        </p:spPr>
        <p:txBody>
          <a:bodyPr/>
          <a:lstStyle/>
          <a:p>
            <a:r>
              <a:rPr lang="nl-NL" dirty="0"/>
              <a:t>Gesprek met tien personen die met De Oranje ‘repatrieerden’. Zie: </a:t>
            </a:r>
            <a:r>
              <a:rPr lang="nl-NL" dirty="0">
                <a:hlinkClick r:id="rId2"/>
              </a:rPr>
              <a:t>https://vimeo.com/288359476</a:t>
            </a:r>
            <a:r>
              <a:rPr lang="nl-NL" dirty="0"/>
              <a:t>. </a:t>
            </a:r>
          </a:p>
          <a:p>
            <a:pPr marL="0" indent="0">
              <a:buNone/>
            </a:pPr>
            <a:endParaRPr lang="nl-NL" dirty="0"/>
          </a:p>
        </p:txBody>
      </p:sp>
      <p:pic>
        <p:nvPicPr>
          <p:cNvPr id="4" name="Afbeelding 3">
            <a:extLst>
              <a:ext uri="{FF2B5EF4-FFF2-40B4-BE49-F238E27FC236}">
                <a16:creationId xmlns="" xmlns:a16="http://schemas.microsoft.com/office/drawing/2014/main" id="{B58B9718-E1F1-E945-9F8B-2BAD83B4BE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7813" y="2015732"/>
            <a:ext cx="2607041" cy="3905601"/>
          </a:xfrm>
          <a:prstGeom prst="rect">
            <a:avLst/>
          </a:prstGeom>
        </p:spPr>
      </p:pic>
      <p:sp>
        <p:nvSpPr>
          <p:cNvPr id="5" name="Tekstvak 4">
            <a:extLst>
              <a:ext uri="{FF2B5EF4-FFF2-40B4-BE49-F238E27FC236}">
                <a16:creationId xmlns="" xmlns:a16="http://schemas.microsoft.com/office/drawing/2014/main" id="{8457592D-4B70-4B4E-88F8-8EF91E75965E}"/>
              </a:ext>
            </a:extLst>
          </p:cNvPr>
          <p:cNvSpPr txBox="1"/>
          <p:nvPr/>
        </p:nvSpPr>
        <p:spPr>
          <a:xfrm>
            <a:off x="4708477" y="4721004"/>
            <a:ext cx="3493827" cy="1200329"/>
          </a:xfrm>
          <a:prstGeom prst="rect">
            <a:avLst/>
          </a:prstGeom>
          <a:noFill/>
          <a:ln>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nl-NL" dirty="0"/>
              <a:t>Greet Wessels Beljaars vertrekt met haar gezin in 1957 naar Nederland. </a:t>
            </a:r>
          </a:p>
          <a:p>
            <a:r>
              <a:rPr lang="nl-NL" dirty="0"/>
              <a:t>Gefotografeerd door Jitske Schols.  </a:t>
            </a:r>
          </a:p>
        </p:txBody>
      </p:sp>
    </p:spTree>
    <p:extLst>
      <p:ext uri="{BB962C8B-B14F-4D97-AF65-F5344CB8AC3E}">
        <p14:creationId xmlns:p14="http://schemas.microsoft.com/office/powerpoint/2010/main" val="1395530956"/>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Galerie</Template>
  <TotalTime>582</TotalTime>
  <Words>449</Words>
  <Application>Microsoft Office PowerPoint</Application>
  <PresentationFormat>Aangepast</PresentationFormat>
  <Paragraphs>34</Paragraphs>
  <Slides>10</Slides>
  <Notes>2</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Galerie</vt:lpstr>
      <vt:lpstr>MS Oranje</vt:lpstr>
      <vt:lpstr>De Oranje</vt:lpstr>
      <vt:lpstr>De Oranje als passagiersschip </vt:lpstr>
      <vt:lpstr>De Oranje als hospitaalschip </vt:lpstr>
      <vt:lpstr>De Oranje als Repatriëringsschip  </vt:lpstr>
      <vt:lpstr>De oranje als cruiseschip </vt:lpstr>
      <vt:lpstr>Scheepvaartmuseum:  verhalen van mensen die meevoeren worden verteld</vt:lpstr>
      <vt:lpstr>Scheepvaartmuseum:  verhalen van mensen die meevoeren worden verteld</vt:lpstr>
      <vt:lpstr>Scheepvaartmuseum:  verhalen van mensen die meevoeren worden verteld</vt:lpstr>
      <vt:lpstr>Opdracht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Oranje</dc:title>
  <dc:creator>L. Oskamp</dc:creator>
  <cp:lastModifiedBy>Bart</cp:lastModifiedBy>
  <cp:revision>10</cp:revision>
  <dcterms:created xsi:type="dcterms:W3CDTF">2019-05-01T21:22:49Z</dcterms:created>
  <dcterms:modified xsi:type="dcterms:W3CDTF">2019-06-26T21:17:12Z</dcterms:modified>
</cp:coreProperties>
</file>