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
  </p:notesMasterIdLst>
  <p:sldIdLst>
    <p:sldId id="256" r:id="rId2"/>
    <p:sldId id="447" r:id="rId3"/>
    <p:sldId id="449" r:id="rId4"/>
    <p:sldId id="437" r:id="rId5"/>
    <p:sldId id="448" r:id="rId6"/>
    <p:sldId id="435" r:id="rId7"/>
    <p:sldId id="436" r:id="rId8"/>
    <p:sldId id="450" r:id="rId9"/>
    <p:sldId id="452" r:id="rId10"/>
    <p:sldId id="455" r:id="rId11"/>
    <p:sldId id="454" r:id="rId12"/>
    <p:sldId id="457" r:id="rId13"/>
    <p:sldId id="45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0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72592"/>
  </p:normalViewPr>
  <p:slideViewPr>
    <p:cSldViewPr snapToGrid="0">
      <p:cViewPr varScale="1">
        <p:scale>
          <a:sx n="105" d="100"/>
          <a:sy n="105" d="100"/>
        </p:scale>
        <p:origin x="216"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C334B-8A96-42D1-A7CD-B2679FDBD190}" type="datetimeFigureOut">
              <a:rPr lang="nl-NL" smtClean="0"/>
              <a:t>26-04-2023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87025-5142-4A27-B970-6315F3311B54}" type="slidenum">
              <a:rPr lang="nl-NL" smtClean="0"/>
              <a:t>‹#›</a:t>
            </a:fld>
            <a:endParaRPr lang="nl-NL"/>
          </a:p>
        </p:txBody>
      </p:sp>
    </p:spTree>
    <p:extLst>
      <p:ext uri="{BB962C8B-B14F-4D97-AF65-F5344CB8AC3E}">
        <p14:creationId xmlns:p14="http://schemas.microsoft.com/office/powerpoint/2010/main" val="141075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Deze powerpoint is aan te passen aan jouw manier van lesgeven en de tijd die je beschikbaar hebt.</a:t>
            </a:r>
          </a:p>
          <a:p>
            <a:r>
              <a:rPr lang="en-NL" dirty="0"/>
              <a:t>De les duurt een uur als je niet te lang op de achtergrondinformatie ingaat. Het is ook mogelijk de les in tweeen te splitsen en wel dieper op de vroege kolonisatie van Noord-Amerika in te gaan.</a:t>
            </a:r>
          </a:p>
          <a:p>
            <a:endParaRPr lang="en-NL" dirty="0"/>
          </a:p>
          <a:p>
            <a:r>
              <a:rPr lang="en-NL" dirty="0"/>
              <a:t>De leerlingen werken in tweetallen aan de opdrachten en voor elk tweetal is een pakketje materialen nodig (bron A en B, tijdbalk en werkblad).</a:t>
            </a:r>
          </a:p>
        </p:txBody>
      </p:sp>
      <p:sp>
        <p:nvSpPr>
          <p:cNvPr id="4" name="Slide Number Placeholder 3"/>
          <p:cNvSpPr>
            <a:spLocks noGrp="1"/>
          </p:cNvSpPr>
          <p:nvPr>
            <p:ph type="sldNum" sz="quarter" idx="5"/>
          </p:nvPr>
        </p:nvSpPr>
        <p:spPr/>
        <p:txBody>
          <a:bodyPr/>
          <a:lstStyle/>
          <a:p>
            <a:fld id="{3A587025-5142-4A27-B970-6315F3311B54}" type="slidenum">
              <a:rPr lang="nl-NL" smtClean="0"/>
              <a:t>1</a:t>
            </a:fld>
            <a:endParaRPr lang="nl-NL"/>
          </a:p>
        </p:txBody>
      </p:sp>
    </p:spTree>
    <p:extLst>
      <p:ext uri="{BB962C8B-B14F-4D97-AF65-F5344CB8AC3E}">
        <p14:creationId xmlns:p14="http://schemas.microsoft.com/office/powerpoint/2010/main" val="321126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van de wereld zoals op dat moment bekend door Joan </a:t>
            </a:r>
            <a:r>
              <a:rPr lang="nl-NL" dirty="0" err="1"/>
              <a:t>Blaeu</a:t>
            </a:r>
            <a:r>
              <a:rPr lang="nl-NL" dirty="0"/>
              <a:t> in 1664</a:t>
            </a:r>
          </a:p>
        </p:txBody>
      </p:sp>
      <p:sp>
        <p:nvSpPr>
          <p:cNvPr id="4" name="Tijdelijke aanduiding voor dianummer 3"/>
          <p:cNvSpPr>
            <a:spLocks noGrp="1"/>
          </p:cNvSpPr>
          <p:nvPr>
            <p:ph type="sldNum" sz="quarter" idx="10"/>
          </p:nvPr>
        </p:nvSpPr>
        <p:spPr/>
        <p:txBody>
          <a:bodyPr/>
          <a:lstStyle/>
          <a:p>
            <a:pPr rtl="0"/>
            <a:fld id="{B0279F17-7BA4-49BC-BB37-7F646CF8D2F0}" type="slidenum">
              <a:rPr lang="nl-NL" noProof="0" smtClean="0"/>
              <a:t>2</a:t>
            </a:fld>
            <a:endParaRPr lang="nl-NL" noProof="0"/>
          </a:p>
        </p:txBody>
      </p:sp>
    </p:spTree>
    <p:extLst>
      <p:ext uri="{BB962C8B-B14F-4D97-AF65-F5344CB8AC3E}">
        <p14:creationId xmlns:p14="http://schemas.microsoft.com/office/powerpoint/2010/main" val="339733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Deze kaart </a:t>
            </a:r>
            <a:r>
              <a:rPr lang="nl-NL" sz="1800" dirty="0">
                <a:effectLst/>
                <a:latin typeface="Calibri" panose="020F0502020204030204" pitchFamily="34" charset="0"/>
                <a:ea typeface="Calibri" panose="020F0502020204030204" pitchFamily="34" charset="0"/>
              </a:rPr>
              <a:t>van Nieuw-Nederland is gemaakt door </a:t>
            </a:r>
            <a:r>
              <a:rPr lang="nl-NL" sz="1800" dirty="0" err="1">
                <a:effectLst/>
                <a:latin typeface="Calibri" panose="020F0502020204030204" pitchFamily="34" charset="0"/>
                <a:ea typeface="Calibri" panose="020F0502020204030204" pitchFamily="34" charset="0"/>
              </a:rPr>
              <a:t>Jansson</a:t>
            </a:r>
            <a:r>
              <a:rPr lang="nl-NL" sz="1800" dirty="0">
                <a:effectLst/>
                <a:latin typeface="Calibri" panose="020F0502020204030204" pitchFamily="34" charset="0"/>
                <a:ea typeface="Calibri" panose="020F0502020204030204" pitchFamily="34" charset="0"/>
              </a:rPr>
              <a:t>-Visscher in 1655. Er is veel op te ontdekken. Links staan afbeeldingen van dorpen van oorspronkelijke bewoners van dit gebied. Ook zie je de namen van volkeren van de oorspronkelijke bevolking die in dit gebied woonden. In het midden van de kaart, bij het roze Lange eiland (Long </a:t>
            </a:r>
            <a:r>
              <a:rPr lang="nl-NL" sz="1800" dirty="0" err="1">
                <a:effectLst/>
                <a:latin typeface="Calibri" panose="020F0502020204030204" pitchFamily="34" charset="0"/>
                <a:ea typeface="Calibri" panose="020F0502020204030204" pitchFamily="34" charset="0"/>
              </a:rPr>
              <a:t>island</a:t>
            </a:r>
            <a:r>
              <a:rPr lang="nl-NL" sz="1800" dirty="0">
                <a:effectLst/>
                <a:latin typeface="Calibri" panose="020F0502020204030204" pitchFamily="34" charset="0"/>
                <a:ea typeface="Calibri" panose="020F0502020204030204" pitchFamily="34" charset="0"/>
              </a:rPr>
              <a:t>) zie je de nederzetting Nieuw Amsterdam</a:t>
            </a:r>
            <a:r>
              <a:rPr lang="en-NL" sz="1800" dirty="0">
                <a:effectLst/>
                <a:latin typeface="Calibri" panose="020F0502020204030204" pitchFamily="34" charset="0"/>
                <a:ea typeface="Calibri" panose="020F0502020204030204" pitchFamily="34" charset="0"/>
              </a:rPr>
              <a:t>.</a:t>
            </a:r>
            <a:endParaRPr lang="en-NL" dirty="0"/>
          </a:p>
        </p:txBody>
      </p:sp>
      <p:sp>
        <p:nvSpPr>
          <p:cNvPr id="4" name="Slide Number Placeholder 3"/>
          <p:cNvSpPr>
            <a:spLocks noGrp="1"/>
          </p:cNvSpPr>
          <p:nvPr>
            <p:ph type="sldNum" sz="quarter" idx="5"/>
          </p:nvPr>
        </p:nvSpPr>
        <p:spPr/>
        <p:txBody>
          <a:bodyPr/>
          <a:lstStyle/>
          <a:p>
            <a:fld id="{3A587025-5142-4A27-B970-6315F3311B54}" type="slidenum">
              <a:rPr lang="nl-NL" smtClean="0"/>
              <a:t>3</a:t>
            </a:fld>
            <a:endParaRPr lang="nl-NL"/>
          </a:p>
        </p:txBody>
      </p:sp>
    </p:spTree>
    <p:extLst>
      <p:ext uri="{BB962C8B-B14F-4D97-AF65-F5344CB8AC3E}">
        <p14:creationId xmlns:p14="http://schemas.microsoft.com/office/powerpoint/2010/main" val="198804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3A587025-5142-4A27-B970-6315F3311B54}" type="slidenum">
              <a:rPr lang="nl-NL" smtClean="0"/>
              <a:t>4</a:t>
            </a:fld>
            <a:endParaRPr lang="nl-NL"/>
          </a:p>
        </p:txBody>
      </p:sp>
    </p:spTree>
    <p:extLst>
      <p:ext uri="{BB962C8B-B14F-4D97-AF65-F5344CB8AC3E}">
        <p14:creationId xmlns:p14="http://schemas.microsoft.com/office/powerpoint/2010/main" val="153956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Als leerlingen dit al weten, kan deze slide worden weggelaten. Omdat leerlingen in deze les met echte historische bronnen gaan werken, is het wel belangrijk dat ze weten dat wij  kennis en inzicht in het verleden krijgen door het bestuderen van historische bronnen.</a:t>
            </a:r>
          </a:p>
        </p:txBody>
      </p:sp>
      <p:sp>
        <p:nvSpPr>
          <p:cNvPr id="4" name="Slide Number Placeholder 3"/>
          <p:cNvSpPr>
            <a:spLocks noGrp="1"/>
          </p:cNvSpPr>
          <p:nvPr>
            <p:ph type="sldNum" sz="quarter" idx="5"/>
          </p:nvPr>
        </p:nvSpPr>
        <p:spPr/>
        <p:txBody>
          <a:bodyPr/>
          <a:lstStyle/>
          <a:p>
            <a:fld id="{3A587025-5142-4A27-B970-6315F3311B54}" type="slidenum">
              <a:rPr lang="nl-NL" smtClean="0"/>
              <a:t>8</a:t>
            </a:fld>
            <a:endParaRPr lang="nl-NL"/>
          </a:p>
        </p:txBody>
      </p:sp>
    </p:spTree>
    <p:extLst>
      <p:ext uri="{BB962C8B-B14F-4D97-AF65-F5344CB8AC3E}">
        <p14:creationId xmlns:p14="http://schemas.microsoft.com/office/powerpoint/2010/main" val="174370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Je kunt hier vertellen dat zij in deze opdracht twee teksten van vroeger gaan lezen. Het is goed om het woord ‘historische bronnen’ hier weer te gebruiken. Voordat de leerlingen echt met de teksten aan de slag gaan, gaan jullie eerste de contextinformatie bekijken en bespreken aan de hand van de tijdbalk.</a:t>
            </a:r>
          </a:p>
        </p:txBody>
      </p:sp>
      <p:sp>
        <p:nvSpPr>
          <p:cNvPr id="4" name="Slide Number Placeholder 3"/>
          <p:cNvSpPr>
            <a:spLocks noGrp="1"/>
          </p:cNvSpPr>
          <p:nvPr>
            <p:ph type="sldNum" sz="quarter" idx="5"/>
          </p:nvPr>
        </p:nvSpPr>
        <p:spPr/>
        <p:txBody>
          <a:bodyPr/>
          <a:lstStyle/>
          <a:p>
            <a:fld id="{3A587025-5142-4A27-B970-6315F3311B54}" type="slidenum">
              <a:rPr lang="nl-NL" smtClean="0"/>
              <a:t>9</a:t>
            </a:fld>
            <a:endParaRPr lang="nl-NL"/>
          </a:p>
        </p:txBody>
      </p:sp>
    </p:spTree>
    <p:extLst>
      <p:ext uri="{BB962C8B-B14F-4D97-AF65-F5344CB8AC3E}">
        <p14:creationId xmlns:p14="http://schemas.microsoft.com/office/powerpoint/2010/main" val="276595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Hierna deel je bron A uit en werken leerlingen in tweetallen met behulp van het werkblad aan het analyseren van deze bron.  Je bespreekt hun antwoorden en relateert dit aan wat ze al uit de tijdbalk weten. Het helpt leerlingen als je elk stukje modelt, dus bij elk kopje: Bron, Begrijpend lezen  en C</a:t>
            </a:r>
            <a:r>
              <a:rPr lang="en-GB" dirty="0"/>
              <a:t>o</a:t>
            </a:r>
            <a:r>
              <a:rPr lang="en-NL" dirty="0"/>
              <a:t>ntextualiseren. Laat zien hoe jij antwoord geeft op één van deze vragen, denk hardop en laat ook zien dat je soms twijfelt en het nog een keer moet lezen.</a:t>
            </a:r>
          </a:p>
          <a:p>
            <a:r>
              <a:rPr lang="en-NL" dirty="0"/>
              <a:t>Daarna gebeurt hetzelfde met bron B.</a:t>
            </a:r>
          </a:p>
          <a:p>
            <a:r>
              <a:rPr lang="en-NL" dirty="0"/>
              <a:t>Leerlingen zullen bij het lezen van bron B snel verbazing tonen over hoe anders het verhaal is. </a:t>
            </a:r>
          </a:p>
        </p:txBody>
      </p:sp>
      <p:sp>
        <p:nvSpPr>
          <p:cNvPr id="4" name="Slide Number Placeholder 3"/>
          <p:cNvSpPr>
            <a:spLocks noGrp="1"/>
          </p:cNvSpPr>
          <p:nvPr>
            <p:ph type="sldNum" sz="quarter" idx="5"/>
          </p:nvPr>
        </p:nvSpPr>
        <p:spPr/>
        <p:txBody>
          <a:bodyPr/>
          <a:lstStyle/>
          <a:p>
            <a:fld id="{3A587025-5142-4A27-B970-6315F3311B54}" type="slidenum">
              <a:rPr lang="nl-NL" smtClean="0"/>
              <a:t>10</a:t>
            </a:fld>
            <a:endParaRPr lang="nl-NL"/>
          </a:p>
        </p:txBody>
      </p:sp>
    </p:spTree>
    <p:extLst>
      <p:ext uri="{BB962C8B-B14F-4D97-AF65-F5344CB8AC3E}">
        <p14:creationId xmlns:p14="http://schemas.microsoft.com/office/powerpoint/2010/main" val="285884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laatste vragen op het werkblad kunnen als richtlijn gebruikt worden om het onderzoek na te bespreken.</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We willen antwoord geven op de vraag of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Pocahontas</a:t>
            </a:r>
            <a:r>
              <a:rPr lang="nl-NL" sz="1800" dirty="0">
                <a:effectLst/>
                <a:latin typeface="Calibri" panose="020F0502020204030204" pitchFamily="34" charset="0"/>
                <a:ea typeface="Calibri" panose="020F0502020204030204" pitchFamily="34" charset="0"/>
                <a:cs typeface="Times New Roman" panose="02020603050405020304" pitchFamily="18" charset="0"/>
              </a:rPr>
              <a:t> het leven van John Smith redde? Welk van de twee teksten, </a:t>
            </a:r>
            <a:r>
              <a:rPr lang="nl-NL" sz="1800" b="1" i="1" dirty="0">
                <a:effectLst/>
                <a:latin typeface="Calibri" panose="020F0502020204030204" pitchFamily="34" charset="0"/>
                <a:ea typeface="Calibri" panose="020F0502020204030204" pitchFamily="34" charset="0"/>
                <a:cs typeface="Times New Roman" panose="02020603050405020304" pitchFamily="18" charset="0"/>
              </a:rPr>
              <a:t>Een ware vertelling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of </a:t>
            </a:r>
            <a:r>
              <a:rPr lang="nl-NL" sz="1800" b="1" i="1" dirty="0">
                <a:effectLst/>
                <a:latin typeface="Calibri" panose="020F0502020204030204" pitchFamily="34" charset="0"/>
                <a:ea typeface="Calibri" panose="020F0502020204030204" pitchFamily="34" charset="0"/>
                <a:cs typeface="Times New Roman" panose="02020603050405020304" pitchFamily="18" charset="0"/>
              </a:rPr>
              <a:t>Algemene Geschiedenis</a:t>
            </a:r>
            <a:r>
              <a:rPr lang="nl-NL" sz="1800" dirty="0">
                <a:effectLst/>
                <a:latin typeface="Calibri" panose="020F0502020204030204" pitchFamily="34" charset="0"/>
                <a:ea typeface="Calibri" panose="020F0502020204030204" pitchFamily="34" charset="0"/>
                <a:cs typeface="Times New Roman" panose="02020603050405020304" pitchFamily="18" charset="0"/>
              </a:rPr>
              <a:t>, vertelt waarschijnlijk het verhaal dat het dichtst bij de werkelijke gebeurtenissen ligt? </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Vraag om uitleg waarom ze dit noemen en daag ze ook uit om bewijzen uit de bronnen en de tijdbalk te noemen in het antwoord.</a:t>
            </a:r>
            <a:r>
              <a:rPr lang="en-NL" dirty="0">
                <a:effectLst/>
              </a:rPr>
              <a:t> </a:t>
            </a:r>
            <a:endParaRPr lang="en-NL" dirty="0"/>
          </a:p>
        </p:txBody>
      </p:sp>
      <p:sp>
        <p:nvSpPr>
          <p:cNvPr id="4" name="Slide Number Placeholder 3"/>
          <p:cNvSpPr>
            <a:spLocks noGrp="1"/>
          </p:cNvSpPr>
          <p:nvPr>
            <p:ph type="sldNum" sz="quarter" idx="5"/>
          </p:nvPr>
        </p:nvSpPr>
        <p:spPr/>
        <p:txBody>
          <a:bodyPr/>
          <a:lstStyle/>
          <a:p>
            <a:fld id="{3A587025-5142-4A27-B970-6315F3311B54}" type="slidenum">
              <a:rPr lang="nl-NL" smtClean="0"/>
              <a:t>11</a:t>
            </a:fld>
            <a:endParaRPr lang="nl-NL"/>
          </a:p>
        </p:txBody>
      </p:sp>
    </p:spTree>
    <p:extLst>
      <p:ext uri="{BB962C8B-B14F-4D97-AF65-F5344CB8AC3E}">
        <p14:creationId xmlns:p14="http://schemas.microsoft.com/office/powerpoint/2010/main" val="383614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Deze kaart </a:t>
            </a:r>
            <a:r>
              <a:rPr lang="nl-NL" sz="1800" dirty="0">
                <a:effectLst/>
                <a:latin typeface="Calibri" panose="020F0502020204030204" pitchFamily="34" charset="0"/>
                <a:ea typeface="Calibri" panose="020F0502020204030204" pitchFamily="34" charset="0"/>
              </a:rPr>
              <a:t>van Nieuw-Nederland is gemaakt door </a:t>
            </a:r>
            <a:r>
              <a:rPr lang="nl-NL" sz="1800" dirty="0" err="1">
                <a:effectLst/>
                <a:latin typeface="Calibri" panose="020F0502020204030204" pitchFamily="34" charset="0"/>
                <a:ea typeface="Calibri" panose="020F0502020204030204" pitchFamily="34" charset="0"/>
              </a:rPr>
              <a:t>Jansson</a:t>
            </a:r>
            <a:r>
              <a:rPr lang="nl-NL" sz="1800" dirty="0">
                <a:effectLst/>
                <a:latin typeface="Calibri" panose="020F0502020204030204" pitchFamily="34" charset="0"/>
                <a:ea typeface="Calibri" panose="020F0502020204030204" pitchFamily="34" charset="0"/>
              </a:rPr>
              <a:t>-Visscher in 1655. </a:t>
            </a:r>
            <a:endParaRPr lang="en-NL" dirty="0"/>
          </a:p>
        </p:txBody>
      </p:sp>
      <p:sp>
        <p:nvSpPr>
          <p:cNvPr id="4" name="Slide Number Placeholder 3"/>
          <p:cNvSpPr>
            <a:spLocks noGrp="1"/>
          </p:cNvSpPr>
          <p:nvPr>
            <p:ph type="sldNum" sz="quarter" idx="5"/>
          </p:nvPr>
        </p:nvSpPr>
        <p:spPr/>
        <p:txBody>
          <a:bodyPr/>
          <a:lstStyle/>
          <a:p>
            <a:fld id="{3A587025-5142-4A27-B970-6315F3311B54}" type="slidenum">
              <a:rPr lang="nl-NL" smtClean="0"/>
              <a:t>13</a:t>
            </a:fld>
            <a:endParaRPr lang="nl-NL"/>
          </a:p>
        </p:txBody>
      </p:sp>
    </p:spTree>
    <p:extLst>
      <p:ext uri="{BB962C8B-B14F-4D97-AF65-F5344CB8AC3E}">
        <p14:creationId xmlns:p14="http://schemas.microsoft.com/office/powerpoint/2010/main" val="128574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7AC180A-DA1B-4C5C-AE49-FFE60382E6AC}" type="datetimeFigureOut">
              <a:rPr lang="nl-NL" smtClean="0"/>
              <a:t>26-04-2023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1083118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AC180A-DA1B-4C5C-AE49-FFE60382E6AC}" type="datetimeFigureOut">
              <a:rPr lang="nl-NL" smtClean="0"/>
              <a:t>26-04-2023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275656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AC180A-DA1B-4C5C-AE49-FFE60382E6AC}" type="datetimeFigureOut">
              <a:rPr lang="nl-NL" smtClean="0"/>
              <a:t>26-04-2023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4223287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houd + Foto rechts">
    <p:spTree>
      <p:nvGrpSpPr>
        <p:cNvPr id="1" name=""/>
        <p:cNvGrpSpPr/>
        <p:nvPr/>
      </p:nvGrpSpPr>
      <p:grpSpPr>
        <a:xfrm>
          <a:off x="0" y="0"/>
          <a:ext cx="0" cy="0"/>
          <a:chOff x="0" y="0"/>
          <a:chExt cx="0" cy="0"/>
        </a:xfrm>
      </p:grpSpPr>
      <p:cxnSp>
        <p:nvCxnSpPr>
          <p:cNvPr id="8" name="Rechte verbindingslijn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hasCustomPrompt="1"/>
          </p:nvPr>
        </p:nvSpPr>
        <p:spPr>
          <a:xfrm>
            <a:off x="1295403" y="982132"/>
            <a:ext cx="3580380" cy="1303867"/>
          </a:xfrm>
        </p:spPr>
        <p:txBody>
          <a:bodyPr rtlCol="0"/>
          <a:lstStyle>
            <a:lvl1pPr algn="l">
              <a:defRPr/>
            </a:lvl1pPr>
          </a:lstStyle>
          <a:p>
            <a:pPr rtl="0"/>
            <a:r>
              <a:rPr lang="nl-NL" noProof="0"/>
              <a:t>Klik om de titel te bewerken</a:t>
            </a:r>
          </a:p>
        </p:txBody>
      </p:sp>
      <p:sp>
        <p:nvSpPr>
          <p:cNvPr id="3" name="Tijdelijke aanduiding voor inhoud 2"/>
          <p:cNvSpPr>
            <a:spLocks noGrp="1"/>
          </p:cNvSpPr>
          <p:nvPr>
            <p:ph sz="half" idx="1" hasCustomPrompt="1"/>
          </p:nvPr>
        </p:nvSpPr>
        <p:spPr>
          <a:xfrm>
            <a:off x="5288294" y="895547"/>
            <a:ext cx="5871325" cy="4974901"/>
          </a:xfrm>
        </p:spPr>
        <p:txBody>
          <a:bodyPr rtlCol="0">
            <a:normAutofit/>
          </a:body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7F17D368-A77B-497F-B19A-38EC70DA238E}" type="datetime1">
              <a:rPr lang="nl-NL" noProof="0" smtClean="0"/>
              <a:t>26-04-2023</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330EA680-D336-4FF7-8B7A-9848BB0A1C32}" type="slidenum">
              <a:rPr lang="nl-NL" noProof="0" smtClean="0"/>
              <a:t>‹#›</a:t>
            </a:fld>
            <a:endParaRPr lang="nl-NL" noProof="0"/>
          </a:p>
        </p:txBody>
      </p:sp>
      <p:sp>
        <p:nvSpPr>
          <p:cNvPr id="13" name="Tijdelijke aanduiding voor tekst 3">
            <a:extLst>
              <a:ext uri="{FF2B5EF4-FFF2-40B4-BE49-F238E27FC236}">
                <a16:creationId xmlns:a16="http://schemas.microsoft.com/office/drawing/2014/main" id="{379CAAA9-085A-46C2-A892-DE935E67C328}"/>
              </a:ext>
            </a:extLst>
          </p:cNvPr>
          <p:cNvSpPr>
            <a:spLocks noGrp="1"/>
          </p:cNvSpPr>
          <p:nvPr>
            <p:ph type="body" sz="half" idx="2" hasCustomPrompt="1"/>
          </p:nvPr>
        </p:nvSpPr>
        <p:spPr>
          <a:xfrm>
            <a:off x="1295400" y="2556934"/>
            <a:ext cx="3580381" cy="331205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Tree>
    <p:extLst>
      <p:ext uri="{BB962C8B-B14F-4D97-AF65-F5344CB8AC3E}">
        <p14:creationId xmlns:p14="http://schemas.microsoft.com/office/powerpoint/2010/main" val="16962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AC180A-DA1B-4C5C-AE49-FFE60382E6AC}" type="datetimeFigureOut">
              <a:rPr lang="nl-NL" smtClean="0"/>
              <a:t>26-04-2023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424055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07AC180A-DA1B-4C5C-AE49-FFE60382E6AC}" type="datetimeFigureOut">
              <a:rPr lang="nl-NL" smtClean="0"/>
              <a:t>26-04-2023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214638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7AC180A-DA1B-4C5C-AE49-FFE60382E6AC}" type="datetimeFigureOut">
              <a:rPr lang="nl-NL" smtClean="0"/>
              <a:t>26-04-2023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136997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7AC180A-DA1B-4C5C-AE49-FFE60382E6AC}" type="datetimeFigureOut">
              <a:rPr lang="nl-NL" smtClean="0"/>
              <a:t>26-04-2023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3474598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7AC180A-DA1B-4C5C-AE49-FFE60382E6AC}" type="datetimeFigureOut">
              <a:rPr lang="nl-NL" smtClean="0"/>
              <a:t>26-04-2023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369868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C180A-DA1B-4C5C-AE49-FFE60382E6AC}" type="datetimeFigureOut">
              <a:rPr lang="nl-NL" smtClean="0"/>
              <a:t>26-04-2023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113969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AC180A-DA1B-4C5C-AE49-FFE60382E6AC}" type="datetimeFigureOut">
              <a:rPr lang="nl-NL" smtClean="0"/>
              <a:t>26-04-2023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395559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AC180A-DA1B-4C5C-AE49-FFE60382E6AC}" type="datetimeFigureOut">
              <a:rPr lang="nl-NL" smtClean="0"/>
              <a:t>26-04-2023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3DF0697-003B-44B3-9E2F-E4560E577EE9}" type="slidenum">
              <a:rPr lang="nl-NL" smtClean="0"/>
              <a:t>‹#›</a:t>
            </a:fld>
            <a:endParaRPr lang="nl-NL"/>
          </a:p>
        </p:txBody>
      </p:sp>
    </p:spTree>
    <p:extLst>
      <p:ext uri="{BB962C8B-B14F-4D97-AF65-F5344CB8AC3E}">
        <p14:creationId xmlns:p14="http://schemas.microsoft.com/office/powerpoint/2010/main" val="20354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C180A-DA1B-4C5C-AE49-FFE60382E6AC}" type="datetimeFigureOut">
              <a:rPr lang="nl-NL" smtClean="0"/>
              <a:t>26-04-2023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F0697-003B-44B3-9E2F-E4560E577EE9}" type="slidenum">
              <a:rPr lang="nl-NL" smtClean="0"/>
              <a:t>‹#›</a:t>
            </a:fld>
            <a:endParaRPr lang="nl-NL"/>
          </a:p>
        </p:txBody>
      </p:sp>
    </p:spTree>
    <p:extLst>
      <p:ext uri="{BB962C8B-B14F-4D97-AF65-F5344CB8AC3E}">
        <p14:creationId xmlns:p14="http://schemas.microsoft.com/office/powerpoint/2010/main" val="220251084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https://www.youtube.com/embed/hki8aYex0oY"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0EDD8-C6F4-2914-6F77-A5FBBAAC137E}"/>
              </a:ext>
            </a:extLst>
          </p:cNvPr>
          <p:cNvSpPr>
            <a:spLocks noGrp="1"/>
          </p:cNvSpPr>
          <p:nvPr>
            <p:ph type="ctrTitle"/>
          </p:nvPr>
        </p:nvSpPr>
        <p:spPr/>
        <p:txBody>
          <a:bodyPr/>
          <a:lstStyle/>
          <a:p>
            <a:r>
              <a:rPr lang="nl-NL" dirty="0" err="1">
                <a:solidFill>
                  <a:schemeClr val="bg1"/>
                </a:solidFill>
              </a:rPr>
              <a:t>Pocahontas</a:t>
            </a:r>
            <a:r>
              <a:rPr lang="nl-NL" dirty="0"/>
              <a:t> </a:t>
            </a:r>
          </a:p>
        </p:txBody>
      </p:sp>
      <p:sp>
        <p:nvSpPr>
          <p:cNvPr id="3" name="Ondertitel 2">
            <a:extLst>
              <a:ext uri="{FF2B5EF4-FFF2-40B4-BE49-F238E27FC236}">
                <a16:creationId xmlns:a16="http://schemas.microsoft.com/office/drawing/2014/main" id="{39D39E51-FCF3-D174-B318-E7BD07281302}"/>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929843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9CE8-DF17-2463-FD2A-345B31572C73}"/>
              </a:ext>
            </a:extLst>
          </p:cNvPr>
          <p:cNvSpPr>
            <a:spLocks noGrp="1"/>
          </p:cNvSpPr>
          <p:nvPr>
            <p:ph type="title"/>
          </p:nvPr>
        </p:nvSpPr>
        <p:spPr>
          <a:xfrm>
            <a:off x="838200" y="365125"/>
            <a:ext cx="10515600" cy="1549019"/>
          </a:xfrm>
        </p:spPr>
        <p:txBody>
          <a:bodyPr/>
          <a:lstStyle/>
          <a:p>
            <a:r>
              <a:rPr lang="en-NL" dirty="0">
                <a:solidFill>
                  <a:schemeClr val="bg1"/>
                </a:solidFill>
              </a:rPr>
              <a:t>Tijdlijn: geeft informatie over wat er in die periode gebeurde</a:t>
            </a:r>
          </a:p>
        </p:txBody>
      </p:sp>
      <p:sp>
        <p:nvSpPr>
          <p:cNvPr id="3" name="Content Placeholder 2">
            <a:extLst>
              <a:ext uri="{FF2B5EF4-FFF2-40B4-BE49-F238E27FC236}">
                <a16:creationId xmlns:a16="http://schemas.microsoft.com/office/drawing/2014/main" id="{B4EB0D11-E768-1054-5AB8-2C803B77BC2A}"/>
              </a:ext>
            </a:extLst>
          </p:cNvPr>
          <p:cNvSpPr>
            <a:spLocks noGrp="1"/>
          </p:cNvSpPr>
          <p:nvPr>
            <p:ph idx="1"/>
          </p:nvPr>
        </p:nvSpPr>
        <p:spPr>
          <a:xfrm>
            <a:off x="838200" y="2133599"/>
            <a:ext cx="10515600" cy="4043363"/>
          </a:xfrm>
        </p:spPr>
        <p:txBody>
          <a:bodyPr/>
          <a:lstStyle/>
          <a:p>
            <a:r>
              <a:rPr lang="en-GB" dirty="0">
                <a:solidFill>
                  <a:schemeClr val="bg1"/>
                </a:solidFill>
              </a:rPr>
              <a:t>G</a:t>
            </a:r>
            <a:r>
              <a:rPr lang="en-NL" dirty="0">
                <a:solidFill>
                  <a:schemeClr val="bg1"/>
                </a:solidFill>
              </a:rPr>
              <a:t>ebeurtenissen van de mensen over wie ons onderzoekje gaat</a:t>
            </a:r>
          </a:p>
          <a:p>
            <a:r>
              <a:rPr lang="en-NL" dirty="0">
                <a:solidFill>
                  <a:schemeClr val="bg1"/>
                </a:solidFill>
              </a:rPr>
              <a:t>Gebeurtenissen in het gebied waar het zich afspeelde</a:t>
            </a:r>
          </a:p>
          <a:p>
            <a:r>
              <a:rPr lang="en-NL" dirty="0">
                <a:solidFill>
                  <a:schemeClr val="bg1"/>
                </a:solidFill>
              </a:rPr>
              <a:t>Gebeurtenissen tussen landen</a:t>
            </a:r>
          </a:p>
          <a:p>
            <a:pPr marL="0" indent="0">
              <a:buNone/>
            </a:pPr>
            <a:endParaRPr lang="en-NL" dirty="0">
              <a:solidFill>
                <a:schemeClr val="bg1"/>
              </a:solidFill>
            </a:endParaRPr>
          </a:p>
          <a:p>
            <a:pPr marL="0" indent="0">
              <a:buNone/>
            </a:pPr>
            <a:r>
              <a:rPr lang="en-NL" dirty="0">
                <a:solidFill>
                  <a:schemeClr val="bg1"/>
                </a:solidFill>
                <a:sym typeface="Wingdings" pitchFamily="2" charset="2"/>
              </a:rPr>
              <a:t> Wat valt je allemaal op?</a:t>
            </a:r>
            <a:endParaRPr lang="en-NL" dirty="0">
              <a:solidFill>
                <a:schemeClr val="bg1"/>
              </a:solidFill>
            </a:endParaRPr>
          </a:p>
        </p:txBody>
      </p:sp>
    </p:spTree>
    <p:extLst>
      <p:ext uri="{BB962C8B-B14F-4D97-AF65-F5344CB8AC3E}">
        <p14:creationId xmlns:p14="http://schemas.microsoft.com/office/powerpoint/2010/main" val="229685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A992-9DDB-57B3-1EBB-CA0D2BE14F93}"/>
              </a:ext>
            </a:extLst>
          </p:cNvPr>
          <p:cNvSpPr>
            <a:spLocks noGrp="1"/>
          </p:cNvSpPr>
          <p:nvPr>
            <p:ph type="title"/>
          </p:nvPr>
        </p:nvSpPr>
        <p:spPr>
          <a:xfrm>
            <a:off x="838200" y="365125"/>
            <a:ext cx="10515600" cy="1325563"/>
          </a:xfrm>
        </p:spPr>
        <p:txBody>
          <a:bodyPr>
            <a:normAutofit/>
          </a:bodyPr>
          <a:lstStyle/>
          <a:p>
            <a:r>
              <a:rPr lang="nl-NL" sz="3600" dirty="0">
                <a:solidFill>
                  <a:schemeClr val="bg1"/>
                </a:solidFill>
              </a:rPr>
              <a:t>Heeft </a:t>
            </a:r>
            <a:r>
              <a:rPr lang="nl-NL" sz="3600" dirty="0" err="1">
                <a:solidFill>
                  <a:schemeClr val="bg1"/>
                </a:solidFill>
              </a:rPr>
              <a:t>Pocahontas</a:t>
            </a:r>
            <a:r>
              <a:rPr lang="nl-NL" sz="3600" dirty="0">
                <a:solidFill>
                  <a:schemeClr val="bg1"/>
                </a:solidFill>
              </a:rPr>
              <a:t> echt het leven van John Smith gered?</a:t>
            </a:r>
            <a:endParaRPr lang="en-NL" sz="3600" dirty="0">
              <a:solidFill>
                <a:schemeClr val="bg1"/>
              </a:solidFill>
            </a:endParaRPr>
          </a:p>
        </p:txBody>
      </p:sp>
      <p:sp>
        <p:nvSpPr>
          <p:cNvPr id="3" name="Content Placeholder 2">
            <a:extLst>
              <a:ext uri="{FF2B5EF4-FFF2-40B4-BE49-F238E27FC236}">
                <a16:creationId xmlns:a16="http://schemas.microsoft.com/office/drawing/2014/main" id="{4288601D-A046-2972-81ED-5B8E6812E84C}"/>
              </a:ext>
            </a:extLst>
          </p:cNvPr>
          <p:cNvSpPr>
            <a:spLocks noGrp="1"/>
          </p:cNvSpPr>
          <p:nvPr>
            <p:ph idx="1"/>
          </p:nvPr>
        </p:nvSpPr>
        <p:spPr/>
        <p:txBody>
          <a:bodyPr/>
          <a:lstStyle/>
          <a:p>
            <a:pPr marL="0" indent="0">
              <a:lnSpc>
                <a:spcPct val="100000"/>
              </a:lnSpc>
              <a:buNone/>
            </a:pPr>
            <a:r>
              <a:rPr lang="nl-NL"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Welk van de twee teksten, </a:t>
            </a:r>
            <a:r>
              <a:rPr lang="nl-NL" sz="2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Een ware vertelling</a:t>
            </a:r>
            <a:r>
              <a:rPr lang="nl-NL"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a:t>
            </a:r>
            <a:r>
              <a:rPr lang="nl-NL" sz="2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Algemene Geschiedenis</a:t>
            </a:r>
            <a:r>
              <a:rPr lang="nl-NL"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vertelt waarschijnlijk het verhaal dat het dichtst bij de werkelijke gebeurtenissen ligt?</a:t>
            </a:r>
            <a:endParaRPr lang="en-NL" dirty="0">
              <a:solidFill>
                <a:schemeClr val="bg1"/>
              </a:solidFill>
            </a:endParaRPr>
          </a:p>
        </p:txBody>
      </p:sp>
    </p:spTree>
    <p:extLst>
      <p:ext uri="{BB962C8B-B14F-4D97-AF65-F5344CB8AC3E}">
        <p14:creationId xmlns:p14="http://schemas.microsoft.com/office/powerpoint/2010/main" val="324258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544-4888-1299-E6BE-7FA586E373F9}"/>
              </a:ext>
            </a:extLst>
          </p:cNvPr>
          <p:cNvSpPr>
            <a:spLocks noGrp="1"/>
          </p:cNvSpPr>
          <p:nvPr>
            <p:ph type="title"/>
          </p:nvPr>
        </p:nvSpPr>
        <p:spPr/>
        <p:txBody>
          <a:bodyPr/>
          <a:lstStyle/>
          <a:p>
            <a:r>
              <a:rPr lang="en-NL" dirty="0">
                <a:solidFill>
                  <a:schemeClr val="bg1"/>
                </a:solidFill>
              </a:rPr>
              <a:t>Waarom is het belangrijk om kritisch naar informatie te kijken?</a:t>
            </a:r>
          </a:p>
        </p:txBody>
      </p:sp>
      <p:sp>
        <p:nvSpPr>
          <p:cNvPr id="3" name="Content Placeholder 2">
            <a:extLst>
              <a:ext uri="{FF2B5EF4-FFF2-40B4-BE49-F238E27FC236}">
                <a16:creationId xmlns:a16="http://schemas.microsoft.com/office/drawing/2014/main" id="{F0A4FFC9-CDF8-2FE7-06DA-5F4903839846}"/>
              </a:ext>
            </a:extLst>
          </p:cNvPr>
          <p:cNvSpPr>
            <a:spLocks noGrp="1"/>
          </p:cNvSpPr>
          <p:nvPr>
            <p:ph idx="1"/>
          </p:nvPr>
        </p:nvSpPr>
        <p:spPr>
          <a:xfrm>
            <a:off x="838200" y="2303653"/>
            <a:ext cx="10515600" cy="4554347"/>
          </a:xfrm>
        </p:spPr>
        <p:txBody>
          <a:bodyPr>
            <a:normAutofit lnSpcReduction="10000"/>
          </a:bodyPr>
          <a:lstStyle/>
          <a:p>
            <a:pPr>
              <a:buFontTx/>
              <a:buChar char="-"/>
            </a:pPr>
            <a:r>
              <a:rPr lang="en-GB" dirty="0">
                <a:solidFill>
                  <a:schemeClr val="bg1"/>
                </a:solidFill>
              </a:rPr>
              <a:t>N</a:t>
            </a:r>
            <a:r>
              <a:rPr lang="en-NL" dirty="0">
                <a:solidFill>
                  <a:schemeClr val="bg1"/>
                </a:solidFill>
              </a:rPr>
              <a:t>iet alle informatie klopt: soms herinneren mensen iets niet meer zo goed of willen ze je iets wijsmaken.</a:t>
            </a:r>
          </a:p>
          <a:p>
            <a:pPr>
              <a:buFontTx/>
              <a:buChar char="-"/>
            </a:pPr>
            <a:r>
              <a:rPr lang="en-NL" dirty="0">
                <a:solidFill>
                  <a:schemeClr val="bg1"/>
                </a:solidFill>
              </a:rPr>
              <a:t>Je komt verschillende versies tegen van dezelfde gebeurtenis: welke is nou het dichtst bij de waarheid en waarom verschillen ze?</a:t>
            </a:r>
          </a:p>
          <a:p>
            <a:pPr>
              <a:buFontTx/>
              <a:buChar char="-"/>
            </a:pPr>
            <a:r>
              <a:rPr lang="en-NL" dirty="0">
                <a:solidFill>
                  <a:schemeClr val="bg1"/>
                </a:solidFill>
              </a:rPr>
              <a:t>Soms ontbreekt net die informatie die je nodig hebt om precies te weten wat of hoe iets is gebeurd.</a:t>
            </a:r>
          </a:p>
          <a:p>
            <a:endParaRPr lang="en-NL" dirty="0">
              <a:solidFill>
                <a:schemeClr val="bg1"/>
              </a:solidFill>
            </a:endParaRPr>
          </a:p>
          <a:p>
            <a:pPr>
              <a:buFont typeface="Wingdings" pitchFamily="2" charset="2"/>
              <a:buChar char="à"/>
            </a:pPr>
            <a:r>
              <a:rPr lang="en-NL" dirty="0">
                <a:solidFill>
                  <a:schemeClr val="bg1"/>
                </a:solidFill>
              </a:rPr>
              <a:t> Welke vragen op het werkblad hebben jou het meest geholpen?</a:t>
            </a:r>
          </a:p>
          <a:p>
            <a:pPr>
              <a:buFont typeface="Wingdings" pitchFamily="2" charset="2"/>
              <a:buChar char="à"/>
            </a:pPr>
            <a:r>
              <a:rPr lang="en-NL" dirty="0">
                <a:solidFill>
                  <a:schemeClr val="bg1"/>
                </a:solidFill>
              </a:rPr>
              <a:t> Hoe kun je dit ook met andere teksten, bijvoorbeeld op internet, doen?</a:t>
            </a:r>
          </a:p>
        </p:txBody>
      </p:sp>
    </p:spTree>
    <p:extLst>
      <p:ext uri="{BB962C8B-B14F-4D97-AF65-F5344CB8AC3E}">
        <p14:creationId xmlns:p14="http://schemas.microsoft.com/office/powerpoint/2010/main" val="3372236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E57A8A3-B184-58CC-1899-F4520F539CB4}"/>
              </a:ext>
            </a:extLst>
          </p:cNvPr>
          <p:cNvPicPr>
            <a:picLocks noChangeAspect="1"/>
          </p:cNvPicPr>
          <p:nvPr/>
        </p:nvPicPr>
        <p:blipFill rotWithShape="1">
          <a:blip r:embed="rId3"/>
          <a:srcRect t="14232" b="19015"/>
          <a:stretch/>
        </p:blipFill>
        <p:spPr>
          <a:xfrm>
            <a:off x="-97536" y="1282"/>
            <a:ext cx="12411456" cy="6856718"/>
          </a:xfrm>
          <a:prstGeom prst="rect">
            <a:avLst/>
          </a:prstGeom>
        </p:spPr>
      </p:pic>
    </p:spTree>
    <p:extLst>
      <p:ext uri="{BB962C8B-B14F-4D97-AF65-F5344CB8AC3E}">
        <p14:creationId xmlns:p14="http://schemas.microsoft.com/office/powerpoint/2010/main" val="12939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1"/>
          <p:cNvPicPr>
            <a:picLocks noChangeAspect="1"/>
          </p:cNvPicPr>
          <p:nvPr/>
        </p:nvPicPr>
        <p:blipFill rotWithShape="1">
          <a:blip r:embed="rId3"/>
          <a:srcRect b="70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7109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FE57A8A3-B184-58CC-1899-F4520F539CB4}"/>
              </a:ext>
            </a:extLst>
          </p:cNvPr>
          <p:cNvPicPr>
            <a:picLocks noChangeAspect="1"/>
          </p:cNvPicPr>
          <p:nvPr/>
        </p:nvPicPr>
        <p:blipFill rotWithShape="1">
          <a:blip r:embed="rId3"/>
          <a:srcRect t="14232" b="19015"/>
          <a:stretch/>
        </p:blipFill>
        <p:spPr>
          <a:xfrm>
            <a:off x="-97536" y="1282"/>
            <a:ext cx="12411456" cy="6856718"/>
          </a:xfrm>
          <a:prstGeom prst="rect">
            <a:avLst/>
          </a:prstGeom>
        </p:spPr>
      </p:pic>
    </p:spTree>
    <p:extLst>
      <p:ext uri="{BB962C8B-B14F-4D97-AF65-F5344CB8AC3E}">
        <p14:creationId xmlns:p14="http://schemas.microsoft.com/office/powerpoint/2010/main" val="50686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descr="Afbeelding met kaart&#10;&#10;Automatisch gegenereerde beschrijving"/>
          <p:cNvPicPr>
            <a:picLocks noChangeAspect="1"/>
          </p:cNvPicPr>
          <p:nvPr/>
        </p:nvPicPr>
        <p:blipFill rotWithShape="1">
          <a:blip r:embed="rId3">
            <a:alphaModFix amt="40000"/>
          </a:blip>
          <a:srcRect t="5080" r="1" b="1"/>
          <a:stretch/>
        </p:blipFill>
        <p:spPr>
          <a:xfrm>
            <a:off x="20" y="10"/>
            <a:ext cx="8450297" cy="6857990"/>
          </a:xfrm>
          <a:prstGeom prst="rect">
            <a:avLst/>
          </a:prstGeom>
        </p:spPr>
      </p:pic>
      <p:sp>
        <p:nvSpPr>
          <p:cNvPr id="4" name="Tijdelijke aanduiding voor inhoud 2"/>
          <p:cNvSpPr txBox="1">
            <a:spLocks/>
          </p:cNvSpPr>
          <p:nvPr/>
        </p:nvSpPr>
        <p:spPr>
          <a:xfrm>
            <a:off x="307900" y="2219785"/>
            <a:ext cx="6074230" cy="3957178"/>
          </a:xfrm>
          <a:prstGeom prst="rect">
            <a:avLst/>
          </a:prstGeom>
        </p:spPr>
        <p:txBody>
          <a:bodyPr vert="horz" lIns="91440" tIns="45720" rIns="91440" bIns="45720" rtlCol="0">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228600" defTabSz="914400">
              <a:lnSpc>
                <a:spcPct val="90000"/>
              </a:lnSpc>
              <a:buFont typeface="Arial" panose="020B0604020202020204" pitchFamily="34" charset="0"/>
              <a:buChar char="•"/>
            </a:pPr>
            <a:r>
              <a:rPr lang="en-US" sz="2000" dirty="0">
                <a:solidFill>
                  <a:schemeClr val="accent5">
                    <a:lumMod val="20000"/>
                    <a:lumOff val="80000"/>
                  </a:schemeClr>
                </a:solidFill>
              </a:rPr>
              <a:t>1609 </a:t>
            </a:r>
            <a:r>
              <a:rPr lang="en-US" sz="2000" dirty="0" err="1">
                <a:solidFill>
                  <a:schemeClr val="accent5">
                    <a:lumMod val="20000"/>
                    <a:lumOff val="80000"/>
                  </a:schemeClr>
                </a:solidFill>
              </a:rPr>
              <a:t>stichting</a:t>
            </a:r>
            <a:r>
              <a:rPr lang="en-US" sz="2000" dirty="0">
                <a:solidFill>
                  <a:schemeClr val="accent5">
                    <a:lumMod val="20000"/>
                    <a:lumOff val="80000"/>
                  </a:schemeClr>
                </a:solidFill>
              </a:rPr>
              <a:t> </a:t>
            </a:r>
            <a:r>
              <a:rPr lang="en-US" sz="2000" dirty="0" err="1">
                <a:solidFill>
                  <a:schemeClr val="accent5">
                    <a:lumMod val="20000"/>
                    <a:lumOff val="80000"/>
                  </a:schemeClr>
                </a:solidFill>
              </a:rPr>
              <a:t>kolonie</a:t>
            </a:r>
            <a:r>
              <a:rPr lang="en-US" sz="2000" dirty="0">
                <a:solidFill>
                  <a:schemeClr val="accent5">
                    <a:lumMod val="20000"/>
                    <a:lumOff val="80000"/>
                  </a:schemeClr>
                </a:solidFill>
              </a:rPr>
              <a:t> </a:t>
            </a:r>
            <a:r>
              <a:rPr lang="en-US" sz="2000" dirty="0" err="1">
                <a:solidFill>
                  <a:schemeClr val="accent5">
                    <a:lumMod val="20000"/>
                    <a:lumOff val="80000"/>
                  </a:schemeClr>
                </a:solidFill>
              </a:rPr>
              <a:t>Nieuw</a:t>
            </a:r>
            <a:r>
              <a:rPr lang="en-US" sz="2000" dirty="0">
                <a:solidFill>
                  <a:schemeClr val="accent5">
                    <a:lumMod val="20000"/>
                    <a:lumOff val="80000"/>
                  </a:schemeClr>
                </a:solidFill>
              </a:rPr>
              <a:t>-Amsterdam</a:t>
            </a:r>
          </a:p>
          <a:p>
            <a:pPr marL="0" indent="-228600" defTabSz="914400">
              <a:lnSpc>
                <a:spcPct val="90000"/>
              </a:lnSpc>
              <a:buFont typeface="Arial" panose="020B0604020202020204" pitchFamily="34" charset="0"/>
              <a:buChar char="•"/>
            </a:pPr>
            <a:endParaRPr lang="en-US" sz="2000" dirty="0">
              <a:solidFill>
                <a:schemeClr val="accent5">
                  <a:lumMod val="20000"/>
                  <a:lumOff val="80000"/>
                </a:schemeClr>
              </a:solidFill>
              <a:sym typeface="Wingdings" panose="05000000000000000000" pitchFamily="2" charset="2"/>
            </a:endParaRPr>
          </a:p>
          <a:p>
            <a:pPr marL="0" indent="0" defTabSz="914400">
              <a:lnSpc>
                <a:spcPct val="90000"/>
              </a:lnSpc>
              <a:buNone/>
            </a:pPr>
            <a:r>
              <a:rPr lang="en-US" sz="2000" dirty="0">
                <a:solidFill>
                  <a:schemeClr val="accent5">
                    <a:lumMod val="20000"/>
                    <a:lumOff val="80000"/>
                  </a:schemeClr>
                </a:solidFill>
                <a:sym typeface="Wingdings" panose="05000000000000000000" pitchFamily="2" charset="2"/>
              </a:rPr>
              <a:t>    </a:t>
            </a:r>
            <a:r>
              <a:rPr lang="en-US" sz="2000" dirty="0" err="1">
                <a:solidFill>
                  <a:schemeClr val="accent5">
                    <a:lumMod val="20000"/>
                    <a:lumOff val="80000"/>
                  </a:schemeClr>
                </a:solidFill>
                <a:sym typeface="Wingdings" panose="05000000000000000000" pitchFamily="2" charset="2"/>
              </a:rPr>
              <a:t>ondertussen</a:t>
            </a:r>
            <a:r>
              <a:rPr lang="en-US" sz="2000" dirty="0">
                <a:solidFill>
                  <a:schemeClr val="accent5">
                    <a:lumMod val="20000"/>
                    <a:lumOff val="80000"/>
                  </a:schemeClr>
                </a:solidFill>
                <a:sym typeface="Wingdings" panose="05000000000000000000" pitchFamily="2" charset="2"/>
              </a:rPr>
              <a:t>… 500 km </a:t>
            </a:r>
            <a:r>
              <a:rPr lang="en-US" sz="2000" dirty="0" err="1">
                <a:solidFill>
                  <a:schemeClr val="accent5">
                    <a:lumMod val="20000"/>
                    <a:lumOff val="80000"/>
                  </a:schemeClr>
                </a:solidFill>
                <a:sym typeface="Wingdings" panose="05000000000000000000" pitchFamily="2" charset="2"/>
              </a:rPr>
              <a:t>naar</a:t>
            </a:r>
            <a:r>
              <a:rPr lang="en-US" sz="2000" dirty="0">
                <a:solidFill>
                  <a:schemeClr val="accent5">
                    <a:lumMod val="20000"/>
                    <a:lumOff val="80000"/>
                  </a:schemeClr>
                </a:solidFill>
                <a:sym typeface="Wingdings" panose="05000000000000000000" pitchFamily="2" charset="2"/>
              </a:rPr>
              <a:t> het </a:t>
            </a:r>
            <a:r>
              <a:rPr lang="en-US" sz="2000" dirty="0" err="1">
                <a:solidFill>
                  <a:schemeClr val="accent5">
                    <a:lumMod val="20000"/>
                    <a:lumOff val="80000"/>
                  </a:schemeClr>
                </a:solidFill>
                <a:sym typeface="Wingdings" panose="05000000000000000000" pitchFamily="2" charset="2"/>
              </a:rPr>
              <a:t>zuiden</a:t>
            </a:r>
            <a:r>
              <a:rPr lang="en-US" sz="2000" dirty="0">
                <a:solidFill>
                  <a:schemeClr val="accent5">
                    <a:lumMod val="20000"/>
                    <a:lumOff val="80000"/>
                  </a:schemeClr>
                </a:solidFill>
                <a:sym typeface="Wingdings" panose="05000000000000000000" pitchFamily="2" charset="2"/>
              </a:rPr>
              <a:t>…</a:t>
            </a:r>
          </a:p>
          <a:p>
            <a:pPr marL="0" indent="0" defTabSz="914400">
              <a:lnSpc>
                <a:spcPct val="90000"/>
              </a:lnSpc>
              <a:buNone/>
            </a:pPr>
            <a:endParaRPr lang="en-US" sz="2000" dirty="0">
              <a:solidFill>
                <a:schemeClr val="accent5">
                  <a:lumMod val="20000"/>
                  <a:lumOff val="80000"/>
                </a:schemeClr>
              </a:solidFill>
              <a:sym typeface="Wingdings" panose="05000000000000000000" pitchFamily="2" charset="2"/>
            </a:endParaRPr>
          </a:p>
          <a:p>
            <a:pPr marL="0" indent="-228600" defTabSz="914400">
              <a:lnSpc>
                <a:spcPct val="90000"/>
              </a:lnSpc>
              <a:buFont typeface="Arial" panose="020B0604020202020204" pitchFamily="34" charset="0"/>
              <a:buChar char="•"/>
            </a:pPr>
            <a:r>
              <a:rPr lang="en-US" sz="2000" dirty="0">
                <a:solidFill>
                  <a:schemeClr val="accent5">
                    <a:lumMod val="20000"/>
                    <a:lumOff val="80000"/>
                  </a:schemeClr>
                </a:solidFill>
                <a:sym typeface="Wingdings" panose="05000000000000000000" pitchFamily="2" charset="2"/>
              </a:rPr>
              <a:t>1607: </a:t>
            </a:r>
            <a:r>
              <a:rPr lang="en-US" sz="2000" dirty="0" err="1">
                <a:solidFill>
                  <a:schemeClr val="accent5">
                    <a:lumMod val="20000"/>
                    <a:lumOff val="80000"/>
                  </a:schemeClr>
                </a:solidFill>
                <a:sym typeface="Wingdings" panose="05000000000000000000" pitchFamily="2" charset="2"/>
              </a:rPr>
              <a:t>stichting</a:t>
            </a:r>
            <a:r>
              <a:rPr lang="en-US" sz="2000" dirty="0">
                <a:solidFill>
                  <a:schemeClr val="accent5">
                    <a:lumMod val="20000"/>
                    <a:lumOff val="80000"/>
                  </a:schemeClr>
                </a:solidFill>
                <a:sym typeface="Wingdings" panose="05000000000000000000" pitchFamily="2" charset="2"/>
              </a:rPr>
              <a:t> </a:t>
            </a:r>
            <a:r>
              <a:rPr lang="en-US" sz="2000" dirty="0" err="1">
                <a:solidFill>
                  <a:schemeClr val="accent5">
                    <a:lumMod val="20000"/>
                    <a:lumOff val="80000"/>
                  </a:schemeClr>
                </a:solidFill>
                <a:sym typeface="Wingdings" panose="05000000000000000000" pitchFamily="2" charset="2"/>
              </a:rPr>
              <a:t>kolonie</a:t>
            </a:r>
            <a:r>
              <a:rPr lang="en-US" sz="2000" dirty="0">
                <a:solidFill>
                  <a:schemeClr val="accent5">
                    <a:lumMod val="20000"/>
                    <a:lumOff val="80000"/>
                  </a:schemeClr>
                </a:solidFill>
                <a:sym typeface="Wingdings" panose="05000000000000000000" pitchFamily="2" charset="2"/>
              </a:rPr>
              <a:t> Jamestown door de </a:t>
            </a:r>
            <a:r>
              <a:rPr lang="en-US" sz="2000" dirty="0" err="1">
                <a:solidFill>
                  <a:schemeClr val="accent5">
                    <a:lumMod val="20000"/>
                    <a:lumOff val="80000"/>
                  </a:schemeClr>
                </a:solidFill>
                <a:sym typeface="Wingdings" panose="05000000000000000000" pitchFamily="2" charset="2"/>
              </a:rPr>
              <a:t>Engelsen</a:t>
            </a:r>
            <a:r>
              <a:rPr lang="en-US" sz="2000" dirty="0">
                <a:solidFill>
                  <a:schemeClr val="accent5">
                    <a:lumMod val="20000"/>
                    <a:lumOff val="80000"/>
                  </a:schemeClr>
                </a:solidFill>
                <a:sym typeface="Wingdings" panose="05000000000000000000" pitchFamily="2" charset="2"/>
              </a:rPr>
              <a:t> </a:t>
            </a:r>
          </a:p>
          <a:p>
            <a:pPr defTabSz="914400">
              <a:lnSpc>
                <a:spcPct val="90000"/>
              </a:lnSpc>
              <a:buFont typeface="Wingdings" pitchFamily="2" charset="2"/>
              <a:buChar char="à"/>
            </a:pPr>
            <a:r>
              <a:rPr lang="en-US" sz="2000" dirty="0" err="1">
                <a:solidFill>
                  <a:schemeClr val="accent5">
                    <a:lumMod val="20000"/>
                    <a:lumOff val="80000"/>
                  </a:schemeClr>
                </a:solidFill>
                <a:sym typeface="Wingdings" panose="05000000000000000000" pitchFamily="2" charset="2"/>
              </a:rPr>
              <a:t>één</a:t>
            </a:r>
            <a:r>
              <a:rPr lang="en-US" sz="2000" dirty="0">
                <a:solidFill>
                  <a:schemeClr val="accent5">
                    <a:lumMod val="20000"/>
                    <a:lumOff val="80000"/>
                  </a:schemeClr>
                </a:solidFill>
                <a:sym typeface="Wingdings" panose="05000000000000000000" pitchFamily="2" charset="2"/>
              </a:rPr>
              <a:t> van de </a:t>
            </a:r>
            <a:r>
              <a:rPr lang="en-US" sz="2000" dirty="0" err="1">
                <a:solidFill>
                  <a:schemeClr val="accent5">
                    <a:lumMod val="20000"/>
                    <a:lumOff val="80000"/>
                  </a:schemeClr>
                </a:solidFill>
                <a:sym typeface="Wingdings" panose="05000000000000000000" pitchFamily="2" charset="2"/>
              </a:rPr>
              <a:t>stichters</a:t>
            </a:r>
            <a:r>
              <a:rPr lang="en-US" sz="2000" dirty="0">
                <a:solidFill>
                  <a:schemeClr val="accent5">
                    <a:lumMod val="20000"/>
                    <a:lumOff val="80000"/>
                  </a:schemeClr>
                </a:solidFill>
                <a:sym typeface="Wingdings" panose="05000000000000000000" pitchFamily="2" charset="2"/>
              </a:rPr>
              <a:t> is </a:t>
            </a:r>
            <a:r>
              <a:rPr lang="en-US" sz="2000" dirty="0" err="1">
                <a:solidFill>
                  <a:schemeClr val="accent5">
                    <a:lumMod val="20000"/>
                    <a:lumOff val="80000"/>
                  </a:schemeClr>
                </a:solidFill>
                <a:sym typeface="Wingdings" panose="05000000000000000000" pitchFamily="2" charset="2"/>
              </a:rPr>
              <a:t>kapitein</a:t>
            </a:r>
            <a:r>
              <a:rPr lang="en-US" sz="2000" dirty="0">
                <a:solidFill>
                  <a:schemeClr val="accent5">
                    <a:lumMod val="20000"/>
                    <a:lumOff val="80000"/>
                  </a:schemeClr>
                </a:solidFill>
                <a:sym typeface="Wingdings" panose="05000000000000000000" pitchFamily="2" charset="2"/>
              </a:rPr>
              <a:t> John Smith, die </a:t>
            </a:r>
            <a:r>
              <a:rPr lang="en-US" sz="2000" dirty="0" err="1">
                <a:solidFill>
                  <a:schemeClr val="accent5">
                    <a:lumMod val="20000"/>
                    <a:lumOff val="80000"/>
                  </a:schemeClr>
                </a:solidFill>
                <a:sym typeface="Wingdings" panose="05000000000000000000" pitchFamily="2" charset="2"/>
              </a:rPr>
              <a:t>eerder</a:t>
            </a:r>
            <a:r>
              <a:rPr lang="en-US" sz="2000" dirty="0">
                <a:solidFill>
                  <a:schemeClr val="accent5">
                    <a:lumMod val="20000"/>
                    <a:lumOff val="80000"/>
                  </a:schemeClr>
                </a:solidFill>
                <a:sym typeface="Wingdings" panose="05000000000000000000" pitchFamily="2" charset="2"/>
              </a:rPr>
              <a:t> </a:t>
            </a:r>
          </a:p>
          <a:p>
            <a:pPr marL="0" indent="0" defTabSz="914400">
              <a:lnSpc>
                <a:spcPct val="90000"/>
              </a:lnSpc>
              <a:buNone/>
            </a:pPr>
            <a:r>
              <a:rPr lang="en-US" sz="2000" dirty="0">
                <a:solidFill>
                  <a:schemeClr val="accent5">
                    <a:lumMod val="20000"/>
                    <a:lumOff val="80000"/>
                  </a:schemeClr>
                </a:solidFill>
                <a:sym typeface="Wingdings" panose="05000000000000000000" pitchFamily="2" charset="2"/>
              </a:rPr>
              <a:t>     </a:t>
            </a:r>
            <a:r>
              <a:rPr lang="en-US" sz="2000" dirty="0" err="1">
                <a:solidFill>
                  <a:schemeClr val="accent5">
                    <a:lumMod val="20000"/>
                    <a:lumOff val="80000"/>
                  </a:schemeClr>
                </a:solidFill>
                <a:sym typeface="Wingdings" panose="05000000000000000000" pitchFamily="2" charset="2"/>
              </a:rPr>
              <a:t>ook</a:t>
            </a:r>
            <a:r>
              <a:rPr lang="en-US" sz="2000" dirty="0">
                <a:solidFill>
                  <a:schemeClr val="accent5">
                    <a:lumMod val="20000"/>
                    <a:lumOff val="80000"/>
                  </a:schemeClr>
                </a:solidFill>
                <a:sym typeface="Wingdings" panose="05000000000000000000" pitchFamily="2" charset="2"/>
              </a:rPr>
              <a:t> </a:t>
            </a:r>
            <a:r>
              <a:rPr lang="en-US" sz="2000" dirty="0" err="1">
                <a:solidFill>
                  <a:schemeClr val="accent5">
                    <a:lumMod val="20000"/>
                    <a:lumOff val="80000"/>
                  </a:schemeClr>
                </a:solidFill>
                <a:sym typeface="Wingdings" panose="05000000000000000000" pitchFamily="2" charset="2"/>
              </a:rPr>
              <a:t>voor</a:t>
            </a:r>
            <a:r>
              <a:rPr lang="en-US" sz="2000" dirty="0">
                <a:solidFill>
                  <a:schemeClr val="accent5">
                    <a:lumMod val="20000"/>
                    <a:lumOff val="80000"/>
                  </a:schemeClr>
                </a:solidFill>
                <a:sym typeface="Wingdings" panose="05000000000000000000" pitchFamily="2" charset="2"/>
              </a:rPr>
              <a:t> Nederland </a:t>
            </a:r>
            <a:r>
              <a:rPr lang="en-US" sz="2000" dirty="0" err="1">
                <a:solidFill>
                  <a:schemeClr val="accent5">
                    <a:lumMod val="20000"/>
                    <a:lumOff val="80000"/>
                  </a:schemeClr>
                </a:solidFill>
                <a:sym typeface="Wingdings" panose="05000000000000000000" pitchFamily="2" charset="2"/>
              </a:rPr>
              <a:t>heeft</a:t>
            </a:r>
            <a:r>
              <a:rPr lang="en-US" sz="2000" dirty="0">
                <a:solidFill>
                  <a:schemeClr val="accent5">
                    <a:lumMod val="20000"/>
                    <a:lumOff val="80000"/>
                  </a:schemeClr>
                </a:solidFill>
                <a:sym typeface="Wingdings" panose="05000000000000000000" pitchFamily="2" charset="2"/>
              </a:rPr>
              <a:t> </a:t>
            </a:r>
            <a:r>
              <a:rPr lang="en-US" sz="2000" dirty="0" err="1">
                <a:solidFill>
                  <a:schemeClr val="accent5">
                    <a:lumMod val="20000"/>
                    <a:lumOff val="80000"/>
                  </a:schemeClr>
                </a:solidFill>
                <a:sym typeface="Wingdings" panose="05000000000000000000" pitchFamily="2" charset="2"/>
              </a:rPr>
              <a:t>gevochten</a:t>
            </a:r>
            <a:r>
              <a:rPr lang="en-US" sz="2000" dirty="0">
                <a:solidFill>
                  <a:schemeClr val="accent5">
                    <a:lumMod val="20000"/>
                    <a:lumOff val="80000"/>
                  </a:schemeClr>
                </a:solidFill>
                <a:sym typeface="Wingdings" panose="05000000000000000000" pitchFamily="2" charset="2"/>
              </a:rPr>
              <a:t>.</a:t>
            </a:r>
          </a:p>
          <a:p>
            <a:pPr marL="0" indent="-228600" defTabSz="914400">
              <a:lnSpc>
                <a:spcPct val="90000"/>
              </a:lnSpc>
              <a:buFont typeface="Arial" panose="020B0604020202020204" pitchFamily="34" charset="0"/>
              <a:buChar char="•"/>
            </a:pPr>
            <a:endParaRPr lang="en-US" sz="1900" dirty="0">
              <a:solidFill>
                <a:srgbClr val="FFFFFF"/>
              </a:solidFill>
              <a:sym typeface="Wingdings" panose="05000000000000000000" pitchFamily="2" charset="2"/>
            </a:endParaRPr>
          </a:p>
        </p:txBody>
      </p:sp>
      <p:pic>
        <p:nvPicPr>
          <p:cNvPr id="1030" name="Picture 6" descr="John Smith (explorer) - Wikipedia">
            <a:extLst>
              <a:ext uri="{FF2B5EF4-FFF2-40B4-BE49-F238E27FC236}">
                <a16:creationId xmlns:a16="http://schemas.microsoft.com/office/drawing/2014/main" id="{2026917F-DDE0-FBD7-B135-B7CCFD0A1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665" y="0"/>
            <a:ext cx="4332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5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951BA42-392F-9DD2-0627-41EB04F3242A}"/>
              </a:ext>
            </a:extLst>
          </p:cNvPr>
          <p:cNvPicPr>
            <a:picLocks noChangeAspect="1"/>
          </p:cNvPicPr>
          <p:nvPr/>
        </p:nvPicPr>
        <p:blipFill rotWithShape="1">
          <a:blip r:embed="rId2"/>
          <a:srcRect t="15918" r="-1" b="-1"/>
          <a:stretch/>
        </p:blipFill>
        <p:spPr>
          <a:xfrm>
            <a:off x="321733" y="321733"/>
            <a:ext cx="11548534" cy="6214534"/>
          </a:xfrm>
          <a:prstGeom prst="rect">
            <a:avLst/>
          </a:prstGeom>
        </p:spPr>
      </p:pic>
    </p:spTree>
    <p:extLst>
      <p:ext uri="{BB962C8B-B14F-4D97-AF65-F5344CB8AC3E}">
        <p14:creationId xmlns:p14="http://schemas.microsoft.com/office/powerpoint/2010/main" val="31741232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solidFill>
                  <a:schemeClr val="bg1"/>
                </a:solidFill>
              </a:rPr>
              <a:t>Pocahontas</a:t>
            </a:r>
            <a:endParaRPr lang="nl-NL" dirty="0">
              <a:solidFill>
                <a:schemeClr val="bg1"/>
              </a:solidFill>
            </a:endParaRPr>
          </a:p>
        </p:txBody>
      </p:sp>
      <p:pic>
        <p:nvPicPr>
          <p:cNvPr id="7" name="Tijdelijke aanduiding voor inhoud 6"/>
          <p:cNvPicPr>
            <a:picLocks noGrp="1" noChangeAspect="1"/>
          </p:cNvPicPr>
          <p:nvPr>
            <p:ph sz="half" idx="1"/>
          </p:nvPr>
        </p:nvPicPr>
        <p:blipFill>
          <a:blip r:embed="rId3"/>
          <a:stretch>
            <a:fillRect/>
          </a:stretch>
        </p:blipFill>
        <p:spPr>
          <a:xfrm>
            <a:off x="7820280" y="0"/>
            <a:ext cx="4371720" cy="6858000"/>
          </a:xfrm>
          <a:prstGeom prst="rect">
            <a:avLst/>
          </a:prstGeom>
        </p:spPr>
      </p:pic>
      <p:pic>
        <p:nvPicPr>
          <p:cNvPr id="3" name="hki8aYex0oY"/>
          <p:cNvPicPr>
            <a:picLocks noRot="1" noChangeAspect="1"/>
          </p:cNvPicPr>
          <p:nvPr>
            <a:videoFile r:link="rId1"/>
          </p:nvPr>
        </p:nvPicPr>
        <p:blipFill>
          <a:blip r:embed="rId4"/>
          <a:stretch>
            <a:fillRect/>
          </a:stretch>
        </p:blipFill>
        <p:spPr>
          <a:xfrm>
            <a:off x="1295403" y="2608118"/>
            <a:ext cx="5289358" cy="2975264"/>
          </a:xfrm>
          <a:prstGeom prst="rect">
            <a:avLst/>
          </a:prstGeom>
        </p:spPr>
      </p:pic>
    </p:spTree>
    <p:extLst>
      <p:ext uri="{BB962C8B-B14F-4D97-AF65-F5344CB8AC3E}">
        <p14:creationId xmlns:p14="http://schemas.microsoft.com/office/powerpoint/2010/main" val="17815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80094" y="700929"/>
            <a:ext cx="10892501" cy="1303867"/>
          </a:xfrm>
        </p:spPr>
        <p:txBody>
          <a:bodyPr/>
          <a:lstStyle/>
          <a:p>
            <a:r>
              <a:rPr lang="nl-NL" dirty="0">
                <a:solidFill>
                  <a:schemeClr val="bg1"/>
                </a:solidFill>
              </a:rPr>
              <a:t>Welke geschiedenis-vragen kunnen we stellen?</a:t>
            </a:r>
          </a:p>
        </p:txBody>
      </p:sp>
      <p:sp>
        <p:nvSpPr>
          <p:cNvPr id="3" name="Tijdelijke aanduiding voor inhoud 2"/>
          <p:cNvSpPr>
            <a:spLocks noGrp="1"/>
          </p:cNvSpPr>
          <p:nvPr>
            <p:ph idx="1"/>
          </p:nvPr>
        </p:nvSpPr>
        <p:spPr>
          <a:xfrm>
            <a:off x="975757" y="2397967"/>
            <a:ext cx="10436148" cy="3560744"/>
          </a:xfrm>
        </p:spPr>
        <p:txBody>
          <a:bodyPr>
            <a:normAutofit fontScale="92500"/>
          </a:bodyPr>
          <a:lstStyle/>
          <a:p>
            <a:r>
              <a:rPr lang="nl-NL" dirty="0">
                <a:solidFill>
                  <a:schemeClr val="bg1"/>
                </a:solidFill>
              </a:rPr>
              <a:t>Is dit echt gebeurd?</a:t>
            </a:r>
          </a:p>
          <a:p>
            <a:r>
              <a:rPr lang="nl-NL" dirty="0">
                <a:solidFill>
                  <a:schemeClr val="bg1"/>
                </a:solidFill>
              </a:rPr>
              <a:t>Hoe weten we dat? Hoe weet Disney dat?</a:t>
            </a:r>
          </a:p>
          <a:p>
            <a:r>
              <a:rPr lang="nl-NL" dirty="0">
                <a:solidFill>
                  <a:schemeClr val="bg1"/>
                </a:solidFill>
              </a:rPr>
              <a:t>Kunnen we het verhaal van de film geloven? Waarom wel, waarom niet?</a:t>
            </a:r>
          </a:p>
          <a:p>
            <a:r>
              <a:rPr lang="nl-NL" dirty="0">
                <a:solidFill>
                  <a:schemeClr val="bg1"/>
                </a:solidFill>
              </a:rPr>
              <a:t>Hoe kunnen we daar achter komen? Hoe kunnen we dit onderzoeken?</a:t>
            </a:r>
          </a:p>
          <a:p>
            <a:pPr marL="0" indent="0">
              <a:buNone/>
            </a:pPr>
            <a:endParaRPr lang="nl-NL" dirty="0">
              <a:solidFill>
                <a:schemeClr val="bg1"/>
              </a:solidFill>
            </a:endParaRPr>
          </a:p>
          <a:p>
            <a:pPr marL="0" indent="0">
              <a:buNone/>
            </a:pPr>
            <a:r>
              <a:rPr lang="nl-NL" dirty="0">
                <a:solidFill>
                  <a:schemeClr val="accent5"/>
                </a:solidFill>
                <a:sym typeface="Wingdings" panose="05000000000000000000" pitchFamily="2" charset="2"/>
              </a:rPr>
              <a:t>Onderzoeksvraag</a:t>
            </a:r>
            <a:r>
              <a:rPr lang="nl-NL" dirty="0">
                <a:sym typeface="Wingdings" panose="05000000000000000000" pitchFamily="2" charset="2"/>
              </a:rPr>
              <a:t> </a:t>
            </a:r>
            <a:r>
              <a:rPr lang="nl-NL" dirty="0">
                <a:solidFill>
                  <a:schemeClr val="bg1"/>
                </a:solidFill>
                <a:sym typeface="Wingdings" panose="05000000000000000000" pitchFamily="2" charset="2"/>
              </a:rPr>
              <a:t> </a:t>
            </a:r>
            <a:r>
              <a:rPr lang="nl-NL" dirty="0">
                <a:solidFill>
                  <a:schemeClr val="bg1"/>
                </a:solidFill>
              </a:rPr>
              <a:t>Heeft </a:t>
            </a:r>
            <a:r>
              <a:rPr lang="nl-NL" dirty="0" err="1">
                <a:solidFill>
                  <a:schemeClr val="bg1"/>
                </a:solidFill>
              </a:rPr>
              <a:t>Pocahontas</a:t>
            </a:r>
            <a:r>
              <a:rPr lang="nl-NL" dirty="0">
                <a:solidFill>
                  <a:schemeClr val="bg1"/>
                </a:solidFill>
              </a:rPr>
              <a:t> echt het leven van John Smith gered?</a:t>
            </a:r>
          </a:p>
          <a:p>
            <a:endParaRPr lang="nl-NL" dirty="0"/>
          </a:p>
        </p:txBody>
      </p:sp>
    </p:spTree>
    <p:extLst>
      <p:ext uri="{BB962C8B-B14F-4D97-AF65-F5344CB8AC3E}">
        <p14:creationId xmlns:p14="http://schemas.microsoft.com/office/powerpoint/2010/main" val="242911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E25A-2628-8C0D-DF46-F2133225ABAC}"/>
              </a:ext>
            </a:extLst>
          </p:cNvPr>
          <p:cNvSpPr>
            <a:spLocks noGrp="1"/>
          </p:cNvSpPr>
          <p:nvPr>
            <p:ph type="title"/>
          </p:nvPr>
        </p:nvSpPr>
        <p:spPr/>
        <p:txBody>
          <a:bodyPr/>
          <a:lstStyle/>
          <a:p>
            <a:r>
              <a:rPr lang="en-NL" dirty="0">
                <a:solidFill>
                  <a:schemeClr val="bg1"/>
                </a:solidFill>
              </a:rPr>
              <a:t>Onderzoeken van de geschiedenis</a:t>
            </a:r>
          </a:p>
        </p:txBody>
      </p:sp>
      <p:sp>
        <p:nvSpPr>
          <p:cNvPr id="3" name="Content Placeholder 2">
            <a:extLst>
              <a:ext uri="{FF2B5EF4-FFF2-40B4-BE49-F238E27FC236}">
                <a16:creationId xmlns:a16="http://schemas.microsoft.com/office/drawing/2014/main" id="{0545065C-C5AF-48CB-51C1-AB9BD4ADB195}"/>
              </a:ext>
            </a:extLst>
          </p:cNvPr>
          <p:cNvSpPr>
            <a:spLocks noGrp="1"/>
          </p:cNvSpPr>
          <p:nvPr>
            <p:ph idx="1"/>
          </p:nvPr>
        </p:nvSpPr>
        <p:spPr>
          <a:xfrm>
            <a:off x="838200" y="1825625"/>
            <a:ext cx="10515600" cy="4667250"/>
          </a:xfrm>
        </p:spPr>
        <p:txBody>
          <a:bodyPr/>
          <a:lstStyle/>
          <a:p>
            <a:pPr>
              <a:buFont typeface="Wingdings" pitchFamily="2" charset="2"/>
              <a:buChar char="à"/>
            </a:pPr>
            <a:r>
              <a:rPr lang="en-GB" dirty="0">
                <a:solidFill>
                  <a:schemeClr val="bg1"/>
                </a:solidFill>
              </a:rPr>
              <a:t> D</a:t>
            </a:r>
            <a:r>
              <a:rPr lang="en-NL" dirty="0">
                <a:solidFill>
                  <a:schemeClr val="bg1"/>
                </a:solidFill>
              </a:rPr>
              <a:t>ingen die bewaard zijn uit het verleden</a:t>
            </a:r>
          </a:p>
          <a:p>
            <a:pPr marL="0" indent="0">
              <a:buNone/>
            </a:pPr>
            <a:endParaRPr lang="en-NL" dirty="0">
              <a:solidFill>
                <a:schemeClr val="bg1"/>
              </a:solidFill>
            </a:endParaRPr>
          </a:p>
          <a:p>
            <a:r>
              <a:rPr lang="en-GB" dirty="0">
                <a:solidFill>
                  <a:schemeClr val="bg1"/>
                </a:solidFill>
              </a:rPr>
              <a:t>V</a:t>
            </a:r>
            <a:r>
              <a:rPr lang="en-NL" dirty="0">
                <a:solidFill>
                  <a:schemeClr val="bg1"/>
                </a:solidFill>
              </a:rPr>
              <a:t>oorwerpen en materialen</a:t>
            </a:r>
          </a:p>
          <a:p>
            <a:r>
              <a:rPr lang="en-NL" dirty="0">
                <a:solidFill>
                  <a:schemeClr val="bg1"/>
                </a:solidFill>
              </a:rPr>
              <a:t>Teksten</a:t>
            </a:r>
          </a:p>
          <a:p>
            <a:r>
              <a:rPr lang="en-NL" dirty="0">
                <a:solidFill>
                  <a:schemeClr val="bg1"/>
                </a:solidFill>
              </a:rPr>
              <a:t>Afbeeldingen</a:t>
            </a:r>
          </a:p>
          <a:p>
            <a:r>
              <a:rPr lang="en-NL" dirty="0">
                <a:solidFill>
                  <a:schemeClr val="bg1"/>
                </a:solidFill>
              </a:rPr>
              <a:t>Geluid of film van vroeger</a:t>
            </a:r>
          </a:p>
          <a:p>
            <a:r>
              <a:rPr lang="en-NL" dirty="0">
                <a:solidFill>
                  <a:schemeClr val="bg1"/>
                </a:solidFill>
              </a:rPr>
              <a:t>Herinneringen van mensen die iets hebben meegemaakt</a:t>
            </a:r>
          </a:p>
          <a:p>
            <a:pPr marL="0" indent="0">
              <a:buNone/>
            </a:pPr>
            <a:endParaRPr lang="en-NL" dirty="0">
              <a:solidFill>
                <a:schemeClr val="bg1"/>
              </a:solidFill>
              <a:sym typeface="Wingdings" pitchFamily="2" charset="2"/>
            </a:endParaRPr>
          </a:p>
          <a:p>
            <a:pPr marL="0" indent="0">
              <a:buNone/>
            </a:pPr>
            <a:r>
              <a:rPr lang="en-NL" dirty="0">
                <a:solidFill>
                  <a:schemeClr val="bg1"/>
                </a:solidFill>
                <a:sym typeface="Wingdings" pitchFamily="2" charset="2"/>
              </a:rPr>
              <a:t> </a:t>
            </a:r>
            <a:r>
              <a:rPr lang="en-GB" dirty="0" err="1">
                <a:solidFill>
                  <a:schemeClr val="bg1"/>
                </a:solidFill>
                <a:sym typeface="Wingdings" pitchFamily="2" charset="2"/>
              </a:rPr>
              <a:t>Historische</a:t>
            </a:r>
            <a:r>
              <a:rPr lang="en-GB" dirty="0">
                <a:solidFill>
                  <a:schemeClr val="bg1"/>
                </a:solidFill>
                <a:sym typeface="Wingdings" pitchFamily="2" charset="2"/>
              </a:rPr>
              <a:t> </a:t>
            </a:r>
            <a:r>
              <a:rPr lang="en-GB" dirty="0" err="1">
                <a:solidFill>
                  <a:schemeClr val="bg1"/>
                </a:solidFill>
                <a:sym typeface="Wingdings" pitchFamily="2" charset="2"/>
              </a:rPr>
              <a:t>bronnen</a:t>
            </a:r>
            <a:endParaRPr lang="en-NL" dirty="0">
              <a:solidFill>
                <a:schemeClr val="bg1"/>
              </a:solidFill>
            </a:endParaRPr>
          </a:p>
          <a:p>
            <a:endParaRPr lang="en-NL" dirty="0"/>
          </a:p>
        </p:txBody>
      </p:sp>
    </p:spTree>
    <p:extLst>
      <p:ext uri="{BB962C8B-B14F-4D97-AF65-F5344CB8AC3E}">
        <p14:creationId xmlns:p14="http://schemas.microsoft.com/office/powerpoint/2010/main" val="42699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0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5ED2-A4DD-6C02-CF2F-8801B80516BE}"/>
              </a:ext>
            </a:extLst>
          </p:cNvPr>
          <p:cNvSpPr>
            <a:spLocks noGrp="1"/>
          </p:cNvSpPr>
          <p:nvPr>
            <p:ph type="title"/>
          </p:nvPr>
        </p:nvSpPr>
        <p:spPr/>
        <p:txBody>
          <a:bodyPr/>
          <a:lstStyle/>
          <a:p>
            <a:r>
              <a:rPr lang="en-NL" dirty="0"/>
              <a:t>		</a:t>
            </a:r>
            <a:r>
              <a:rPr lang="en-NL" dirty="0">
                <a:solidFill>
                  <a:schemeClr val="bg1"/>
                </a:solidFill>
              </a:rPr>
              <a:t>Twee teksten van John Smith</a:t>
            </a:r>
          </a:p>
        </p:txBody>
      </p:sp>
      <p:sp>
        <p:nvSpPr>
          <p:cNvPr id="3" name="Content Placeholder 2">
            <a:extLst>
              <a:ext uri="{FF2B5EF4-FFF2-40B4-BE49-F238E27FC236}">
                <a16:creationId xmlns:a16="http://schemas.microsoft.com/office/drawing/2014/main" id="{74974AEA-23E2-E4AC-225E-9C903C102A70}"/>
              </a:ext>
            </a:extLst>
          </p:cNvPr>
          <p:cNvSpPr>
            <a:spLocks noGrp="1"/>
          </p:cNvSpPr>
          <p:nvPr>
            <p:ph sz="half" idx="1"/>
          </p:nvPr>
        </p:nvSpPr>
        <p:spPr>
          <a:ln>
            <a:solidFill>
              <a:schemeClr val="accent1"/>
            </a:solidFill>
          </a:ln>
        </p:spPr>
        <p:txBody>
          <a:bodyPr/>
          <a:lstStyle/>
          <a:p>
            <a:pPr marL="0" indent="0">
              <a:buNone/>
            </a:pPr>
            <a:r>
              <a:rPr lang="en-NL" dirty="0">
                <a:solidFill>
                  <a:schemeClr val="bg1"/>
                </a:solidFill>
              </a:rPr>
              <a:t>	Een ware vertelling</a:t>
            </a:r>
          </a:p>
        </p:txBody>
      </p:sp>
      <p:sp>
        <p:nvSpPr>
          <p:cNvPr id="4" name="Content Placeholder 3">
            <a:extLst>
              <a:ext uri="{FF2B5EF4-FFF2-40B4-BE49-F238E27FC236}">
                <a16:creationId xmlns:a16="http://schemas.microsoft.com/office/drawing/2014/main" id="{E2EA699B-1D47-626D-D5E7-119CEF145B06}"/>
              </a:ext>
            </a:extLst>
          </p:cNvPr>
          <p:cNvSpPr>
            <a:spLocks noGrp="1"/>
          </p:cNvSpPr>
          <p:nvPr>
            <p:ph sz="half" idx="2"/>
          </p:nvPr>
        </p:nvSpPr>
        <p:spPr>
          <a:ln>
            <a:solidFill>
              <a:schemeClr val="accent1"/>
            </a:solidFill>
          </a:ln>
        </p:spPr>
        <p:txBody>
          <a:bodyPr/>
          <a:lstStyle/>
          <a:p>
            <a:pPr marL="0" indent="0">
              <a:buNone/>
            </a:pPr>
            <a:r>
              <a:rPr lang="en-NL" dirty="0">
                <a:solidFill>
                  <a:schemeClr val="bg1"/>
                </a:solidFill>
              </a:rPr>
              <a:t>	Algemene geschiedenis</a:t>
            </a:r>
          </a:p>
        </p:txBody>
      </p:sp>
      <p:pic>
        <p:nvPicPr>
          <p:cNvPr id="5" name="Afbeelding 1">
            <a:extLst>
              <a:ext uri="{FF2B5EF4-FFF2-40B4-BE49-F238E27FC236}">
                <a16:creationId xmlns:a16="http://schemas.microsoft.com/office/drawing/2014/main" id="{76283544-B819-CF3C-C60E-B382B95CCF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3534" y="2351786"/>
            <a:ext cx="2133148" cy="3658870"/>
          </a:xfrm>
          <a:prstGeom prst="rect">
            <a:avLst/>
          </a:prstGeom>
          <a:noFill/>
          <a:ln>
            <a:noFill/>
          </a:ln>
        </p:spPr>
      </p:pic>
      <p:pic>
        <p:nvPicPr>
          <p:cNvPr id="6" name="Afbeelding 2">
            <a:extLst>
              <a:ext uri="{FF2B5EF4-FFF2-40B4-BE49-F238E27FC236}">
                <a16:creationId xmlns:a16="http://schemas.microsoft.com/office/drawing/2014/main" id="{334B3AE5-8DA4-A901-F4EC-7ECD84CBD2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6119" y="2351786"/>
            <a:ext cx="3162919" cy="3658870"/>
          </a:xfrm>
          <a:prstGeom prst="rect">
            <a:avLst/>
          </a:prstGeom>
          <a:noFill/>
          <a:ln>
            <a:noFill/>
          </a:ln>
        </p:spPr>
      </p:pic>
    </p:spTree>
    <p:extLst>
      <p:ext uri="{BB962C8B-B14F-4D97-AF65-F5344CB8AC3E}">
        <p14:creationId xmlns:p14="http://schemas.microsoft.com/office/powerpoint/2010/main" val="3663003397"/>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104</TotalTime>
  <Words>823</Words>
  <Application>Microsoft Macintosh PowerPoint</Application>
  <PresentationFormat>Widescreen</PresentationFormat>
  <Paragraphs>70</Paragraphs>
  <Slides>13</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Kantoorthema</vt:lpstr>
      <vt:lpstr>Pocahontas </vt:lpstr>
      <vt:lpstr>PowerPoint Presentation</vt:lpstr>
      <vt:lpstr>PowerPoint Presentation</vt:lpstr>
      <vt:lpstr>PowerPoint Presentation</vt:lpstr>
      <vt:lpstr>PowerPoint Presentation</vt:lpstr>
      <vt:lpstr>Pocahontas</vt:lpstr>
      <vt:lpstr>Welke geschiedenis-vragen kunnen we stellen?</vt:lpstr>
      <vt:lpstr>Onderzoeken van de geschiedenis</vt:lpstr>
      <vt:lpstr>  Twee teksten van John Smith</vt:lpstr>
      <vt:lpstr>Tijdlijn: geeft informatie over wat er in die periode gebeurde</vt:lpstr>
      <vt:lpstr>Heeft Pocahontas echt het leven van John Smith gered?</vt:lpstr>
      <vt:lpstr>Waarom is het belangrijk om kritisch naar informatie te kijken?</vt:lpstr>
      <vt:lpstr>PowerPoint Presentation</vt:lpstr>
    </vt:vector>
  </TitlesOfParts>
  <Company>Iselinge Hogeschool / IJsselgroep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Pocahontas </dc:title>
  <dc:creator>Yolande Potjer</dc:creator>
  <cp:lastModifiedBy>Yolande Potjer</cp:lastModifiedBy>
  <cp:revision>13</cp:revision>
  <dcterms:created xsi:type="dcterms:W3CDTF">2023-02-02T09:26:09Z</dcterms:created>
  <dcterms:modified xsi:type="dcterms:W3CDTF">2023-04-26T14:27:56Z</dcterms:modified>
</cp:coreProperties>
</file>